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9" r:id="rId4"/>
    <p:sldId id="266" r:id="rId5"/>
    <p:sldId id="267" r:id="rId6"/>
    <p:sldId id="274" r:id="rId7"/>
    <p:sldId id="259" r:id="rId8"/>
    <p:sldId id="273" r:id="rId9"/>
    <p:sldId id="264" r:id="rId10"/>
    <p:sldId id="271" r:id="rId11"/>
    <p:sldId id="265" r:id="rId12"/>
    <p:sldId id="275" r:id="rId13"/>
    <p:sldId id="268" r:id="rId14"/>
    <p:sldId id="260" r:id="rId15"/>
    <p:sldId id="272" r:id="rId16"/>
    <p:sldId id="261" r:id="rId17"/>
    <p:sldId id="278" r:id="rId18"/>
    <p:sldId id="279" r:id="rId19"/>
    <p:sldId id="280" r:id="rId20"/>
    <p:sldId id="281" r:id="rId21"/>
    <p:sldId id="282" r:id="rId22"/>
    <p:sldId id="283" r:id="rId23"/>
    <p:sldId id="284" r:id="rId24"/>
    <p:sldId id="285" r:id="rId25"/>
    <p:sldId id="286" r:id="rId26"/>
    <p:sldId id="287" r:id="rId27"/>
    <p:sldId id="288" r:id="rId28"/>
    <p:sldId id="291" r:id="rId29"/>
    <p:sldId id="289" r:id="rId30"/>
    <p:sldId id="290" r:id="rId31"/>
    <p:sldId id="292" r:id="rId32"/>
    <p:sldId id="293" r:id="rId33"/>
    <p:sldId id="294" r:id="rId34"/>
    <p:sldId id="295" r:id="rId35"/>
    <p:sldId id="296" r:id="rId36"/>
    <p:sldId id="262" r:id="rId37"/>
    <p:sldId id="276" r:id="rId38"/>
    <p:sldId id="263" r:id="rId39"/>
    <p:sldId id="277" r:id="rId40"/>
    <p:sldId id="2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40.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40.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svg"/><Relationship Id="rId1" Type="http://schemas.openxmlformats.org/officeDocument/2006/relationships/image" Target="../media/image17.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1" Type="http://schemas.openxmlformats.org/officeDocument/2006/relationships/image" Target="../media/image2.png"/><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1" Type="http://schemas.openxmlformats.org/officeDocument/2006/relationships/image" Target="../media/image2.png"/><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svg"/><Relationship Id="rId1" Type="http://schemas.openxmlformats.org/officeDocument/2006/relationships/image" Target="../media/image17.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a:t>More and more people are taking flights and according to IATA around 8.2 billion people will be travelling by flights in 2037. </a:t>
          </a:r>
          <a:r>
            <a:rPr lang="en-US">
              <a:hlinkClick xmlns:r="http://schemas.openxmlformats.org/officeDocument/2006/relationships" r:id="rId1" action="ppaction://hlinksldjump"/>
            </a:rPr>
            <a:t>[1]</a:t>
          </a:r>
          <a:r>
            <a:rPr lang="en-US"/>
            <a:t> </a:t>
          </a:r>
          <a:endParaRPr lang="en-US" dirty="0"/>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t>
        <a:bodyPr/>
        <a:lstStyle/>
        <a:p>
          <a:endParaRPr lang="en-US"/>
        </a:p>
      </dgm:t>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dgm:spPr>
      <dgm:t>
        <a:bodyPr/>
        <a:lstStyle/>
        <a:p>
          <a:endParaRPr lang="en-US"/>
        </a:p>
      </dgm:t>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t>
        <a:bodyPr/>
        <a:lstStyle/>
        <a:p>
          <a:endParaRPr lang="en-US"/>
        </a:p>
      </dgm:t>
    </dgm:pt>
    <dgm:pt modelId="{547904C6-9DBC-4C8B-AAFB-0B17F1B7E2E2}" type="pres">
      <dgm:prSet presAssocID="{B6AA05AA-6BCE-4123-BF11-DA9B2EF3C2F5}" presName="sibTrans" presStyleLbl="sibTrans2D1" presStyleIdx="0" presStyleCnt="0"/>
      <dgm:spPr/>
      <dgm:t>
        <a:bodyPr/>
        <a:lstStyle/>
        <a:p>
          <a:endParaRPr lang="en-US"/>
        </a:p>
      </dgm:t>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t>
        <a:bodyPr/>
        <a:lstStyle/>
        <a:p>
          <a:endParaRPr lang="en-US"/>
        </a:p>
      </dgm:t>
    </dgm:pt>
    <dgm:pt modelId="{AADB2D42-B8FF-4954-8CBC-635166F56755}" type="pres">
      <dgm:prSet presAssocID="{10627227-B8C8-45B6-A08B-80BBCE3CF99F}" presName="sibTrans" presStyleLbl="sibTrans2D1" presStyleIdx="0" presStyleCnt="0"/>
      <dgm:spPr/>
      <dgm:t>
        <a:bodyPr/>
        <a:lstStyle/>
        <a:p>
          <a:endParaRPr lang="en-US"/>
        </a:p>
      </dgm:t>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dgm:spPr>
      <dgm:t>
        <a:bodyPr/>
        <a:lstStyle/>
        <a:p>
          <a:endParaRPr lang="en-US"/>
        </a:p>
      </dgm:t>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t>
        <a:bodyPr/>
        <a:lstStyle/>
        <a:p>
          <a:endParaRPr lang="en-US"/>
        </a:p>
      </dgm:t>
    </dgm:pt>
    <dgm:pt modelId="{2CF0EB3F-2658-41AA-80B4-0589C732817D}" type="pres">
      <dgm:prSet presAssocID="{AEF8F1C6-D2D6-48C9-B993-94B656534050}" presName="sibTrans" presStyleLbl="sibTrans2D1" presStyleIdx="0" presStyleCnt="0"/>
      <dgm:spPr/>
      <dgm:t>
        <a:bodyPr/>
        <a:lstStyle/>
        <a:p>
          <a:endParaRPr lang="en-US"/>
        </a:p>
      </dgm:t>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a:noFill/>
        </a:ln>
      </dgm:spPr>
      <dgm:t>
        <a:bodyPr/>
        <a:lstStyle/>
        <a:p>
          <a:endParaRPr lang="en-US"/>
        </a:p>
      </dgm:t>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t>
        <a:bodyPr/>
        <a:lstStyle/>
        <a:p>
          <a:endParaRPr lang="en-US"/>
        </a:p>
      </dgm:t>
    </dgm:pt>
  </dgm:ptLst>
  <dgm:cxnLst>
    <dgm:cxn modelId="{92E0B62B-B363-4E23-AAD0-842CA7BF6933}" srcId="{7265BE55-38E5-49F8-845B-6325E4AABD7D}" destId="{20F729CD-8D29-4521-8177-A09095B92A5A}" srcOrd="3" destOrd="0" parTransId="{4BFE3D7E-5223-4C57-9247-6AD0124C4076}" sibTransId="{D5DEB479-50A6-4294-B202-9853CBFDC46F}"/>
    <dgm:cxn modelId="{25ABF445-C392-46CA-9201-91DF7310FD2C}" type="presOf" srcId="{30A840DB-8706-48C5-B161-5060886EC681}" destId="{D95AE1B7-40BB-40DE-9CC0-D70B182788A9}"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ABB405A5-A809-4E6D-91A5-67F353876C1C}" type="presOf" srcId="{B9A80AA8-5D5C-4BE6-B3B2-54325884C6C3}" destId="{1B046C36-D40D-4122-B7E6-FE0AFB822D6F}"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02747C2A-8E36-4334-B9A4-4E033C9CD599}" srcId="{7265BE55-38E5-49F8-845B-6325E4AABD7D}" destId="{30A840DB-8706-48C5-B161-5060886EC681}" srcOrd="1" destOrd="0" parTransId="{5C15D3EF-448A-4B16-A2FE-C14014E8412A}" sibTransId="{10627227-B8C8-45B6-A08B-80BBCE3CF99F}"/>
    <dgm:cxn modelId="{85BB0923-CA7C-40C9-8367-538E7D4419CF}" srcId="{7265BE55-38E5-49F8-845B-6325E4AABD7D}" destId="{B9A80AA8-5D5C-4BE6-B3B2-54325884C6C3}" srcOrd="0" destOrd="0" parTransId="{B3966532-A035-4103-91CE-5D787B1B4108}" sibTransId="{B6AA05AA-6BCE-4123-BF11-DA9B2EF3C2F5}"/>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67BF935B-AD0A-4824-A980-2C58A9E8233E}" type="presOf" srcId="{7265BE55-38E5-49F8-845B-6325E4AABD7D}" destId="{02DCEA6E-449D-449C-951D-0EFBA76301EE}"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a:t>More and more people are taking flights and according to IATA around 8.2 billion people will be travelling by flights in 2037. </a:t>
          </a:r>
          <a:r>
            <a:rPr lang="en-US">
              <a:hlinkClick xmlns:r="http://schemas.openxmlformats.org/officeDocument/2006/relationships" r:id="rId1" action="ppaction://hlinksldjump"/>
            </a:rPr>
            <a:t>[1]</a:t>
          </a:r>
          <a:r>
            <a:rPr lang="en-US"/>
            <a:t> </a:t>
          </a:r>
          <a:endParaRPr lang="en-US" dirty="0"/>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t>
        <a:bodyPr/>
        <a:lstStyle/>
        <a:p>
          <a:endParaRPr lang="en-US"/>
        </a:p>
      </dgm:t>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a:noFill/>
        </a:ln>
      </dgm:spPr>
      <dgm:t>
        <a:bodyPr/>
        <a:lstStyle/>
        <a:p>
          <a:endParaRPr lang="en-US"/>
        </a:p>
      </dgm:t>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t>
        <a:bodyPr/>
        <a:lstStyle/>
        <a:p>
          <a:endParaRPr lang="en-US"/>
        </a:p>
      </dgm:t>
    </dgm:pt>
    <dgm:pt modelId="{547904C6-9DBC-4C8B-AAFB-0B17F1B7E2E2}" type="pres">
      <dgm:prSet presAssocID="{B6AA05AA-6BCE-4123-BF11-DA9B2EF3C2F5}" presName="sibTrans" presStyleLbl="sibTrans2D1" presStyleIdx="0" presStyleCnt="0"/>
      <dgm:spPr/>
      <dgm:t>
        <a:bodyPr/>
        <a:lstStyle/>
        <a:p>
          <a:endParaRPr lang="en-US"/>
        </a:p>
      </dgm:t>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t>
        <a:bodyPr/>
        <a:lstStyle/>
        <a:p>
          <a:endParaRPr lang="en-US"/>
        </a:p>
      </dgm:t>
    </dgm:pt>
    <dgm:pt modelId="{AADB2D42-B8FF-4954-8CBC-635166F56755}" type="pres">
      <dgm:prSet presAssocID="{10627227-B8C8-45B6-A08B-80BBCE3CF99F}" presName="sibTrans" presStyleLbl="sibTrans2D1" presStyleIdx="0" presStyleCnt="0"/>
      <dgm:spPr/>
      <dgm:t>
        <a:bodyPr/>
        <a:lstStyle/>
        <a:p>
          <a:endParaRPr lang="en-US"/>
        </a:p>
      </dgm:t>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a:noFill/>
        </a:ln>
      </dgm:spPr>
      <dgm:t>
        <a:bodyPr/>
        <a:lstStyle/>
        <a:p>
          <a:endParaRPr lang="en-US"/>
        </a:p>
      </dgm:t>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t>
        <a:bodyPr/>
        <a:lstStyle/>
        <a:p>
          <a:endParaRPr lang="en-US"/>
        </a:p>
      </dgm:t>
    </dgm:pt>
    <dgm:pt modelId="{2CF0EB3F-2658-41AA-80B4-0589C732817D}" type="pres">
      <dgm:prSet presAssocID="{AEF8F1C6-D2D6-48C9-B993-94B656534050}" presName="sibTrans" presStyleLbl="sibTrans2D1" presStyleIdx="0" presStyleCnt="0"/>
      <dgm:spPr/>
      <dgm:t>
        <a:bodyPr/>
        <a:lstStyle/>
        <a:p>
          <a:endParaRPr lang="en-US"/>
        </a:p>
      </dgm:t>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a:noFill/>
        </a:ln>
      </dgm:spPr>
      <dgm:t>
        <a:bodyPr/>
        <a:lstStyle/>
        <a:p>
          <a:endParaRPr lang="en-US"/>
        </a:p>
      </dgm:t>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t>
        <a:bodyPr/>
        <a:lstStyle/>
        <a:p>
          <a:endParaRPr lang="en-US"/>
        </a:p>
      </dgm:t>
    </dgm:pt>
  </dgm:ptLst>
  <dgm:cxnLst>
    <dgm:cxn modelId="{92E0B62B-B363-4E23-AAD0-842CA7BF6933}" srcId="{7265BE55-38E5-49F8-845B-6325E4AABD7D}" destId="{20F729CD-8D29-4521-8177-A09095B92A5A}" srcOrd="3" destOrd="0" parTransId="{4BFE3D7E-5223-4C57-9247-6AD0124C4076}" sibTransId="{D5DEB479-50A6-4294-B202-9853CBFDC46F}"/>
    <dgm:cxn modelId="{25ABF445-C392-46CA-9201-91DF7310FD2C}" type="presOf" srcId="{30A840DB-8706-48C5-B161-5060886EC681}" destId="{D95AE1B7-40BB-40DE-9CC0-D70B182788A9}"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ABB405A5-A809-4E6D-91A5-67F353876C1C}" type="presOf" srcId="{B9A80AA8-5D5C-4BE6-B3B2-54325884C6C3}" destId="{1B046C36-D40D-4122-B7E6-FE0AFB822D6F}"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02747C2A-8E36-4334-B9A4-4E033C9CD599}" srcId="{7265BE55-38E5-49F8-845B-6325E4AABD7D}" destId="{30A840DB-8706-48C5-B161-5060886EC681}" srcOrd="1" destOrd="0" parTransId="{5C15D3EF-448A-4B16-A2FE-C14014E8412A}" sibTransId="{10627227-B8C8-45B6-A08B-80BBCE3CF99F}"/>
    <dgm:cxn modelId="{85BB0923-CA7C-40C9-8367-538E7D4419CF}" srcId="{7265BE55-38E5-49F8-845B-6325E4AABD7D}" destId="{B9A80AA8-5D5C-4BE6-B3B2-54325884C6C3}" srcOrd="0" destOrd="0" parTransId="{B3966532-A035-4103-91CE-5D787B1B4108}" sibTransId="{B6AA05AA-6BCE-4123-BF11-DA9B2EF3C2F5}"/>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67BF935B-AD0A-4824-A980-2C58A9E8233E}" type="presOf" srcId="{7265BE55-38E5-49F8-845B-6325E4AABD7D}" destId="{02DCEA6E-449D-449C-951D-0EFBA76301EE}"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45DC0-B3C3-47E1-BE4F-C5ED2ABC57EC}"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7A65572-AB76-447C-8604-ABBB15822384}">
      <dgm:prSet/>
      <dgm:spPr/>
      <dgm:t>
        <a:bodyPr/>
        <a:lstStyle/>
        <a:p>
          <a:r>
            <a:rPr lang="en-US"/>
            <a:t>There is not enough detail available that can help us in planning future travels from airports and airlines based on past trends and airlines behavior.</a:t>
          </a:r>
        </a:p>
      </dgm:t>
    </dgm:pt>
    <dgm:pt modelId="{05752192-C41A-4F43-ACC1-12ABEBA41645}" type="parTrans" cxnId="{9DD18F76-8FD0-4735-B803-CE68B42786D8}">
      <dgm:prSet/>
      <dgm:spPr/>
      <dgm:t>
        <a:bodyPr/>
        <a:lstStyle/>
        <a:p>
          <a:endParaRPr lang="en-US"/>
        </a:p>
      </dgm:t>
    </dgm:pt>
    <dgm:pt modelId="{BD7FC9DB-1B37-4A6C-BDB0-CAF1138BA862}" type="sibTrans" cxnId="{9DD18F76-8FD0-4735-B803-CE68B42786D8}">
      <dgm:prSet/>
      <dgm:spPr/>
      <dgm:t>
        <a:bodyPr/>
        <a:lstStyle/>
        <a:p>
          <a:endParaRPr lang="en-US"/>
        </a:p>
      </dgm:t>
    </dgm:pt>
    <dgm:pt modelId="{0168DEA6-BF54-4C2B-B253-24984AFC7D40}">
      <dgm:prSet/>
      <dgm:spPr/>
      <dgm:t>
        <a:bodyPr/>
        <a:lstStyle/>
        <a:p>
          <a:r>
            <a:rPr lang="en-US"/>
            <a:t>Even though a flight may show on time on these “current data” visualizations, its possible some of the airlines are regularly late when we analyze complete data.</a:t>
          </a:r>
        </a:p>
      </dgm:t>
    </dgm:pt>
    <dgm:pt modelId="{34AC228D-BBA4-49BC-8B6A-9E986123261F}" type="parTrans" cxnId="{D3268EF7-FEB5-42F0-9ACC-0A57027AF27D}">
      <dgm:prSet/>
      <dgm:spPr/>
      <dgm:t>
        <a:bodyPr/>
        <a:lstStyle/>
        <a:p>
          <a:endParaRPr lang="en-US"/>
        </a:p>
      </dgm:t>
    </dgm:pt>
    <dgm:pt modelId="{BF9AA0CF-AD28-42DF-A0D9-6DCC19952441}" type="sibTrans" cxnId="{D3268EF7-FEB5-42F0-9ACC-0A57027AF27D}">
      <dgm:prSet/>
      <dgm:spPr/>
      <dgm:t>
        <a:bodyPr/>
        <a:lstStyle/>
        <a:p>
          <a:endParaRPr lang="en-US"/>
        </a:p>
      </dgm:t>
    </dgm:pt>
    <dgm:pt modelId="{F3032AAC-E55B-412C-9C49-A2A3B8BB2A92}" type="pres">
      <dgm:prSet presAssocID="{25745DC0-B3C3-47E1-BE4F-C5ED2ABC57EC}" presName="root" presStyleCnt="0">
        <dgm:presLayoutVars>
          <dgm:dir/>
          <dgm:resizeHandles val="exact"/>
        </dgm:presLayoutVars>
      </dgm:prSet>
      <dgm:spPr/>
      <dgm:t>
        <a:bodyPr/>
        <a:lstStyle/>
        <a:p>
          <a:endParaRPr lang="en-US"/>
        </a:p>
      </dgm:t>
    </dgm:pt>
    <dgm:pt modelId="{195B07B4-757E-4F13-BC89-D698B04493B1}" type="pres">
      <dgm:prSet presAssocID="{25745DC0-B3C3-47E1-BE4F-C5ED2ABC57EC}" presName="container" presStyleCnt="0">
        <dgm:presLayoutVars>
          <dgm:dir/>
          <dgm:resizeHandles val="exact"/>
        </dgm:presLayoutVars>
      </dgm:prSet>
      <dgm:spPr/>
    </dgm:pt>
    <dgm:pt modelId="{B24E296B-135B-4286-971A-A42FCB8E3C73}" type="pres">
      <dgm:prSet presAssocID="{77A65572-AB76-447C-8604-ABBB15822384}" presName="compNode" presStyleCnt="0"/>
      <dgm:spPr/>
    </dgm:pt>
    <dgm:pt modelId="{35CEAC64-5643-4387-BBA9-B64A1843C9DE}" type="pres">
      <dgm:prSet presAssocID="{77A65572-AB76-447C-8604-ABBB15822384}" presName="iconBgRect" presStyleLbl="bgShp" presStyleIdx="0" presStyleCnt="2"/>
      <dgm:spPr/>
    </dgm:pt>
    <dgm:pt modelId="{500D66A3-6A1D-4C25-AA27-8C519A855531}" type="pres">
      <dgm:prSet presAssocID="{77A65572-AB76-447C-8604-ABBB15822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Airplane"/>
        </a:ext>
      </dgm:extLst>
    </dgm:pt>
    <dgm:pt modelId="{CE573461-6C0F-4AD3-A98D-CF790D54C80B}" type="pres">
      <dgm:prSet presAssocID="{77A65572-AB76-447C-8604-ABBB15822384}" presName="spaceRect" presStyleCnt="0"/>
      <dgm:spPr/>
    </dgm:pt>
    <dgm:pt modelId="{254CEBC7-0259-42A4-9059-72F22FF11E18}" type="pres">
      <dgm:prSet presAssocID="{77A65572-AB76-447C-8604-ABBB15822384}" presName="textRect" presStyleLbl="revTx" presStyleIdx="0" presStyleCnt="2">
        <dgm:presLayoutVars>
          <dgm:chMax val="1"/>
          <dgm:chPref val="1"/>
        </dgm:presLayoutVars>
      </dgm:prSet>
      <dgm:spPr/>
      <dgm:t>
        <a:bodyPr/>
        <a:lstStyle/>
        <a:p>
          <a:endParaRPr lang="en-US"/>
        </a:p>
      </dgm:t>
    </dgm:pt>
    <dgm:pt modelId="{A93956F7-88F6-4F89-99C8-22CB9505AC2B}" type="pres">
      <dgm:prSet presAssocID="{BD7FC9DB-1B37-4A6C-BDB0-CAF1138BA862}" presName="sibTrans" presStyleLbl="sibTrans2D1" presStyleIdx="0" presStyleCnt="0"/>
      <dgm:spPr/>
      <dgm:t>
        <a:bodyPr/>
        <a:lstStyle/>
        <a:p>
          <a:endParaRPr lang="en-US"/>
        </a:p>
      </dgm:t>
    </dgm:pt>
    <dgm:pt modelId="{A65E7CB0-B0C0-4F37-A302-F75E777CD5AB}" type="pres">
      <dgm:prSet presAssocID="{0168DEA6-BF54-4C2B-B253-24984AFC7D40}" presName="compNode" presStyleCnt="0"/>
      <dgm:spPr/>
    </dgm:pt>
    <dgm:pt modelId="{6793DF6D-EAE2-47BB-9725-462311B2A18D}" type="pres">
      <dgm:prSet presAssocID="{0168DEA6-BF54-4C2B-B253-24984AFC7D40}" presName="iconBgRect" presStyleLbl="bgShp" presStyleIdx="1" presStyleCnt="2"/>
      <dgm:spPr/>
    </dgm:pt>
    <dgm:pt modelId="{90CE6DD9-8D34-4D45-8F28-0449CD42578A}" type="pres">
      <dgm:prSet presAssocID="{0168DEA6-BF54-4C2B-B253-24984AFC7D40}"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resentation with Bar Chart"/>
        </a:ext>
      </dgm:extLst>
    </dgm:pt>
    <dgm:pt modelId="{2DA14FB8-A748-4DCC-9CE8-099A6D6E38FD}" type="pres">
      <dgm:prSet presAssocID="{0168DEA6-BF54-4C2B-B253-24984AFC7D40}" presName="spaceRect" presStyleCnt="0"/>
      <dgm:spPr/>
    </dgm:pt>
    <dgm:pt modelId="{4C4445C8-5C95-4573-B6B0-8877C8D4367A}" type="pres">
      <dgm:prSet presAssocID="{0168DEA6-BF54-4C2B-B253-24984AFC7D40}" presName="textRect" presStyleLbl="revTx" presStyleIdx="1" presStyleCnt="2">
        <dgm:presLayoutVars>
          <dgm:chMax val="1"/>
          <dgm:chPref val="1"/>
        </dgm:presLayoutVars>
      </dgm:prSet>
      <dgm:spPr/>
      <dgm:t>
        <a:bodyPr/>
        <a:lstStyle/>
        <a:p>
          <a:endParaRPr lang="en-US"/>
        </a:p>
      </dgm:t>
    </dgm:pt>
  </dgm:ptLst>
  <dgm:cxnLst>
    <dgm:cxn modelId="{7F96996A-4E58-485D-BD7E-41D7C21530A3}" type="presOf" srcId="{0168DEA6-BF54-4C2B-B253-24984AFC7D40}" destId="{4C4445C8-5C95-4573-B6B0-8877C8D4367A}" srcOrd="0" destOrd="0" presId="urn:microsoft.com/office/officeart/2018/2/layout/IconCircleList"/>
    <dgm:cxn modelId="{D3268EF7-FEB5-42F0-9ACC-0A57027AF27D}" srcId="{25745DC0-B3C3-47E1-BE4F-C5ED2ABC57EC}" destId="{0168DEA6-BF54-4C2B-B253-24984AFC7D40}" srcOrd="1" destOrd="0" parTransId="{34AC228D-BBA4-49BC-8B6A-9E986123261F}" sibTransId="{BF9AA0CF-AD28-42DF-A0D9-6DCC19952441}"/>
    <dgm:cxn modelId="{838DB843-E7DC-463F-AF04-6FC083014559}" type="presOf" srcId="{25745DC0-B3C3-47E1-BE4F-C5ED2ABC57EC}" destId="{F3032AAC-E55B-412C-9C49-A2A3B8BB2A92}" srcOrd="0" destOrd="0" presId="urn:microsoft.com/office/officeart/2018/2/layout/IconCircleList"/>
    <dgm:cxn modelId="{5B087E8D-784B-4782-A3B3-6CFD94BE1EF3}" type="presOf" srcId="{BD7FC9DB-1B37-4A6C-BDB0-CAF1138BA862}" destId="{A93956F7-88F6-4F89-99C8-22CB9505AC2B}" srcOrd="0" destOrd="0" presId="urn:microsoft.com/office/officeart/2018/2/layout/IconCircleList"/>
    <dgm:cxn modelId="{9DD18F76-8FD0-4735-B803-CE68B42786D8}" srcId="{25745DC0-B3C3-47E1-BE4F-C5ED2ABC57EC}" destId="{77A65572-AB76-447C-8604-ABBB15822384}" srcOrd="0" destOrd="0" parTransId="{05752192-C41A-4F43-ACC1-12ABEBA41645}" sibTransId="{BD7FC9DB-1B37-4A6C-BDB0-CAF1138BA862}"/>
    <dgm:cxn modelId="{65B3770D-28DA-4218-8881-1ACAF5AA1ED3}" type="presOf" srcId="{77A65572-AB76-447C-8604-ABBB15822384}" destId="{254CEBC7-0259-42A4-9059-72F22FF11E18}" srcOrd="0" destOrd="0" presId="urn:microsoft.com/office/officeart/2018/2/layout/IconCircleList"/>
    <dgm:cxn modelId="{2B5461CA-41BF-46BF-9689-21F6760E7FA3}" type="presParOf" srcId="{F3032AAC-E55B-412C-9C49-A2A3B8BB2A92}" destId="{195B07B4-757E-4F13-BC89-D698B04493B1}" srcOrd="0" destOrd="0" presId="urn:microsoft.com/office/officeart/2018/2/layout/IconCircleList"/>
    <dgm:cxn modelId="{A656063A-6DC7-4D99-B917-1A5981F192DB}" type="presParOf" srcId="{195B07B4-757E-4F13-BC89-D698B04493B1}" destId="{B24E296B-135B-4286-971A-A42FCB8E3C73}" srcOrd="0" destOrd="0" presId="urn:microsoft.com/office/officeart/2018/2/layout/IconCircleList"/>
    <dgm:cxn modelId="{76720568-D186-4FAE-990D-E06C24A41340}" type="presParOf" srcId="{B24E296B-135B-4286-971A-A42FCB8E3C73}" destId="{35CEAC64-5643-4387-BBA9-B64A1843C9DE}" srcOrd="0" destOrd="0" presId="urn:microsoft.com/office/officeart/2018/2/layout/IconCircleList"/>
    <dgm:cxn modelId="{5683169B-46D8-4E7E-A4BE-71F667F633CC}" type="presParOf" srcId="{B24E296B-135B-4286-971A-A42FCB8E3C73}" destId="{500D66A3-6A1D-4C25-AA27-8C519A855531}" srcOrd="1" destOrd="0" presId="urn:microsoft.com/office/officeart/2018/2/layout/IconCircleList"/>
    <dgm:cxn modelId="{7FDF0430-C6D0-4609-A81A-34A9E5C545BF}" type="presParOf" srcId="{B24E296B-135B-4286-971A-A42FCB8E3C73}" destId="{CE573461-6C0F-4AD3-A98D-CF790D54C80B}" srcOrd="2" destOrd="0" presId="urn:microsoft.com/office/officeart/2018/2/layout/IconCircleList"/>
    <dgm:cxn modelId="{494A68F2-6604-463B-B114-EA0477383A57}" type="presParOf" srcId="{B24E296B-135B-4286-971A-A42FCB8E3C73}" destId="{254CEBC7-0259-42A4-9059-72F22FF11E18}" srcOrd="3" destOrd="0" presId="urn:microsoft.com/office/officeart/2018/2/layout/IconCircleList"/>
    <dgm:cxn modelId="{C6CDBB02-98E5-4BB0-AD1D-D3F13CD3FBB8}" type="presParOf" srcId="{195B07B4-757E-4F13-BC89-D698B04493B1}" destId="{A93956F7-88F6-4F89-99C8-22CB9505AC2B}" srcOrd="1" destOrd="0" presId="urn:microsoft.com/office/officeart/2018/2/layout/IconCircleList"/>
    <dgm:cxn modelId="{BB882CD8-603B-4E0A-B46D-168B80D42FBB}" type="presParOf" srcId="{195B07B4-757E-4F13-BC89-D698B04493B1}" destId="{A65E7CB0-B0C0-4F37-A302-F75E777CD5AB}" srcOrd="2" destOrd="0" presId="urn:microsoft.com/office/officeart/2018/2/layout/IconCircleList"/>
    <dgm:cxn modelId="{6002D8FD-DC65-41A3-9516-995D69C77906}" type="presParOf" srcId="{A65E7CB0-B0C0-4F37-A302-F75E777CD5AB}" destId="{6793DF6D-EAE2-47BB-9725-462311B2A18D}" srcOrd="0" destOrd="0" presId="urn:microsoft.com/office/officeart/2018/2/layout/IconCircleList"/>
    <dgm:cxn modelId="{E60513E9-B6E0-41A9-AA88-A5D97DA61F16}" type="presParOf" srcId="{A65E7CB0-B0C0-4F37-A302-F75E777CD5AB}" destId="{90CE6DD9-8D34-4D45-8F28-0449CD42578A}" srcOrd="1" destOrd="0" presId="urn:microsoft.com/office/officeart/2018/2/layout/IconCircleList"/>
    <dgm:cxn modelId="{31DBC0CA-9C76-499D-913C-B812FCDF8719}" type="presParOf" srcId="{A65E7CB0-B0C0-4F37-A302-F75E777CD5AB}" destId="{2DA14FB8-A748-4DCC-9CE8-099A6D6E38FD}" srcOrd="2" destOrd="0" presId="urn:microsoft.com/office/officeart/2018/2/layout/IconCircleList"/>
    <dgm:cxn modelId="{C2EAFBDC-939F-4AE2-ABA4-B7C094CDF3E2}" type="presParOf" srcId="{A65E7CB0-B0C0-4F37-A302-F75E777CD5AB}" destId="{4C4445C8-5C95-4573-B6B0-8877C8D4367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t>
        <a:bodyPr/>
        <a:lstStyle/>
        <a:p>
          <a:endParaRPr lang="en-US"/>
        </a:p>
      </dgm:t>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t>
        <a:bodyPr/>
        <a:lstStyle/>
        <a:p>
          <a:endParaRPr lang="en-US"/>
        </a:p>
      </dgm:t>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t>
        <a:bodyPr/>
        <a:lstStyle/>
        <a:p>
          <a:endParaRPr lang="en-US"/>
        </a:p>
      </dgm:t>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t>
        <a:bodyPr/>
        <a:lstStyle/>
        <a:p>
          <a:endParaRPr lang="en-US"/>
        </a:p>
      </dgm:t>
    </dgm:pt>
  </dgm:ptLst>
  <dgm:cxnLst>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9DD54F60-9BF3-441C-B15F-EB962C61AA33}" srcId="{B77C17B7-E156-4448-8F76-409D6F06A79E}" destId="{BADDC0D4-2341-41B7-882F-847AE0E8666C}" srcOrd="1" destOrd="0" parTransId="{F5EE3F14-474F-4AE7-9C79-34C2B14D1B5A}" sibTransId="{B9432BC3-65D7-4391-88C2-967F922F45D6}"/>
    <dgm:cxn modelId="{5F20A957-4FDB-4AB9-91B6-DEB2154E2A66}" type="presOf" srcId="{B77C17B7-E156-4448-8F76-409D6F06A79E}" destId="{98B0A622-1F02-471D-A736-FA5B1BA2F387}" srcOrd="0" destOrd="0" presId="urn:microsoft.com/office/officeart/2018/5/layout/IconCircleLabelList"/>
    <dgm:cxn modelId="{A5CDFBDA-BBFC-4ADA-988C-1D8E4971FB95}" type="presOf" srcId="{BADDC0D4-2341-41B7-882F-847AE0E8666C}" destId="{05B207F3-CE12-4F80-9B6D-399EB4D8F54A}"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t>
        <a:bodyPr/>
        <a:lstStyle/>
        <a:p>
          <a:endParaRPr lang="en-US"/>
        </a:p>
      </dgm:t>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t>
        <a:bodyPr/>
        <a:lstStyle/>
        <a:p>
          <a:endParaRPr lang="en-US"/>
        </a:p>
      </dgm:t>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t>
        <a:bodyPr/>
        <a:lstStyle/>
        <a:p>
          <a:endParaRPr lang="en-US"/>
        </a:p>
      </dgm:t>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t>
        <a:bodyPr/>
        <a:lstStyle/>
        <a:p>
          <a:endParaRPr lang="en-US"/>
        </a:p>
      </dgm:t>
    </dgm:pt>
  </dgm:ptLst>
  <dgm:cxnLst>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9DD54F60-9BF3-441C-B15F-EB962C61AA33}" srcId="{B77C17B7-E156-4448-8F76-409D6F06A79E}" destId="{BADDC0D4-2341-41B7-882F-847AE0E8666C}" srcOrd="1" destOrd="0" parTransId="{F5EE3F14-474F-4AE7-9C79-34C2B14D1B5A}" sibTransId="{B9432BC3-65D7-4391-88C2-967F922F45D6}"/>
    <dgm:cxn modelId="{5F20A957-4FDB-4AB9-91B6-DEB2154E2A66}" type="presOf" srcId="{B77C17B7-E156-4448-8F76-409D6F06A79E}" destId="{98B0A622-1F02-471D-A736-FA5B1BA2F387}" srcOrd="0" destOrd="0" presId="urn:microsoft.com/office/officeart/2018/5/layout/IconCircleLabelList"/>
    <dgm:cxn modelId="{A5CDFBDA-BBFC-4ADA-988C-1D8E4971FB95}" type="presOf" srcId="{BADDC0D4-2341-41B7-882F-847AE0E8666C}" destId="{05B207F3-CE12-4F80-9B6D-399EB4D8F54A}"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More and more people are taking flights and according to IATA around 8.2 billion people will be travelling by flights in 2037. </a:t>
          </a:r>
          <a:r>
            <a:rPr lang="en-US" sz="1800" kern="1200">
              <a:hlinkClick xmlns:r="http://schemas.openxmlformats.org/officeDocument/2006/relationships" r:id="" action="ppaction://hlinksldjump"/>
            </a:rPr>
            <a:t>[1]</a:t>
          </a:r>
          <a:r>
            <a:rPr lang="en-US" sz="1800" kern="1200"/>
            <a:t> </a:t>
          </a:r>
          <a:endParaRPr lang="en-US" sz="1800" kern="1200" dirty="0"/>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 delays and cancellations are a major cost escalator for passengers and Airlines.</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More and more people are taking flights and according to IATA around 8.2 billion people will be travelling by flights in 2037. </a:t>
          </a:r>
          <a:r>
            <a:rPr lang="en-US" sz="1800" kern="1200">
              <a:hlinkClick xmlns:r="http://schemas.openxmlformats.org/officeDocument/2006/relationships" r:id="" action="ppaction://hlinksldjump"/>
            </a:rPr>
            <a:t>[1]</a:t>
          </a:r>
          <a:r>
            <a:rPr lang="en-US" sz="1800" kern="1200"/>
            <a:t> </a:t>
          </a:r>
          <a:endParaRPr lang="en-US" sz="1800" kern="1200" dirty="0"/>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 delays and cancellations are a major cost escalator for passengers and Airlines.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AC64-5643-4387-BBA9-B64A1843C9DE}">
      <dsp:nvSpPr>
        <dsp:cNvPr id="0" name=""/>
        <dsp:cNvSpPr/>
      </dsp:nvSpPr>
      <dsp:spPr>
        <a:xfrm>
          <a:off x="212335"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D66A3-6A1D-4C25-AA27-8C519A855531}">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CEBC7-0259-42A4-9059-72F22FF11E1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en-US" sz="1800" kern="1200"/>
            <a:t>There is not enough detail available that can help us in planning future travels from airports and airlines based on past trends and airlines behavior.</a:t>
          </a:r>
        </a:p>
      </dsp:txBody>
      <dsp:txXfrm>
        <a:off x="1834517" y="1507711"/>
        <a:ext cx="3148942" cy="1335915"/>
      </dsp:txXfrm>
    </dsp:sp>
    <dsp:sp modelId="{6793DF6D-EAE2-47BB-9725-462311B2A18D}">
      <dsp:nvSpPr>
        <dsp:cNvPr id="0" name=""/>
        <dsp:cNvSpPr/>
      </dsp:nvSpPr>
      <dsp:spPr>
        <a:xfrm>
          <a:off x="5532139"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E6DD9-8D34-4D45-8F28-0449CD42578A}">
      <dsp:nvSpPr>
        <dsp:cNvPr id="0" name=""/>
        <dsp:cNvSpPr/>
      </dsp:nvSpPr>
      <dsp:spPr>
        <a:xfrm>
          <a:off x="5812681" y="1788253"/>
          <a:ext cx="774830" cy="77483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445C8-5C95-4573-B6B0-8877C8D4367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en-US" sz="1800" kern="1200"/>
            <a:t>Even though a flight may show on time on these “current data” visualizations, its possible some of the airlines are regularly late when we analyze complete data.</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Visualizations should be easy to understand and pleasing to eyes.</a:t>
          </a:r>
        </a:p>
      </dsp:txBody>
      <dsp:txXfrm>
        <a:off x="7346081" y="3053169"/>
        <a:ext cx="309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Visualizations should be easy to understand and pleasing to eyes.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xmlns="">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15AFF-F27E-4875-9033-99EC8AB004D6}"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C9B8B-A6DF-4671-BD1E-AFAF300E1E5F}" type="slidenum">
              <a:rPr lang="en-US" smtClean="0"/>
              <a:t>‹#›</a:t>
            </a:fld>
            <a:endParaRPr lang="en-US"/>
          </a:p>
        </p:txBody>
      </p:sp>
    </p:spTree>
    <p:extLst>
      <p:ext uri="{BB962C8B-B14F-4D97-AF65-F5344CB8AC3E}">
        <p14:creationId xmlns:p14="http://schemas.microsoft.com/office/powerpoint/2010/main" val="360999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2</a:t>
            </a:fld>
            <a:endParaRPr lang="en-US"/>
          </a:p>
        </p:txBody>
      </p:sp>
    </p:spTree>
    <p:extLst>
      <p:ext uri="{BB962C8B-B14F-4D97-AF65-F5344CB8AC3E}">
        <p14:creationId xmlns:p14="http://schemas.microsoft.com/office/powerpoint/2010/main" val="333150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3</a:t>
            </a:fld>
            <a:endParaRPr lang="en-US"/>
          </a:p>
        </p:txBody>
      </p:sp>
    </p:spTree>
    <p:extLst>
      <p:ext uri="{BB962C8B-B14F-4D97-AF65-F5344CB8AC3E}">
        <p14:creationId xmlns:p14="http://schemas.microsoft.com/office/powerpoint/2010/main" val="248301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3D12-3F1C-4A84-8869-0F0791C29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A29D98-CB94-4CED-B942-CCDE86273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70A5C-0409-4296-BA12-F1846DA36E75}"/>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EF9A178-95A1-434D-B280-5641CC6A8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59832-6173-468D-A332-DFC4C4599D0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2473023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DECF-F43C-4136-ACD3-4B83E8EDA5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C868B9-77C8-4197-9893-48CE1F2AA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AB1CF-0FA2-41DB-A090-4B9B204104C3}"/>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EBD55B0E-7502-46CC-8BA6-1B317C6F8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F18BC-D4AC-44E7-A57B-8CC79A58AA76}"/>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5068757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6AF4C-8BDE-4C8B-B61E-3928E97913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5235F0-E1AA-49DE-91C8-4B7CF0CCD5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D3BDD-9DED-4D0B-88EB-691B183C7C6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96C0989-A6E8-4A31-BBEF-304E8AF3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3617D-0FA7-498F-9FA6-E56F5A46CBF9}"/>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8429085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FB04-17D7-49E7-9B2A-8E72EF82C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A1A5B-35F7-4A3F-9438-0D31BEC42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7B9A9-369A-418C-A687-895BB86EAF1A}"/>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883A34A3-C9A8-40BB-B616-119E5BB2D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5143A-35B0-40EF-9006-8586EABF98D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0929120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5F6F-2F79-461D-8FAA-3AB4CBD093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56B40D-B393-4DB9-A4BA-390E19F13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9907-7142-4589-9B38-6F39E593F652}"/>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20792EB6-A0F8-4151-ABE7-6C8CB6BE7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FF98E-1C40-4F6F-A43B-DA664C5B250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2233802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321-0991-485B-BA69-BC8A835C4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AE74D-5138-4D73-B0EA-4F784A2366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8C94A-F950-4E71-871D-65BED4DEA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150F1-C4AD-4580-9EE5-098E0BFAC88D}"/>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B4DCFD19-1263-41C8-807A-690F9A841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B50F7-A1E9-42CC-9F92-FF7D5DD177A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1407421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481F-38DB-481B-8E4D-F11814B04D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D15CA8-A1C1-490C-B381-0BE350EA5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0C6CF-5950-4E58-8F16-1A55C101B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F3D7-3BA4-4258-B444-E0D7EF0D2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0AD8B-8EE9-4F5A-9B0B-B9E4FE20E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7495E1-643C-4EAF-89B6-7940132487F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8" name="Footer Placeholder 7">
            <a:extLst>
              <a:ext uri="{FF2B5EF4-FFF2-40B4-BE49-F238E27FC236}">
                <a16:creationId xmlns:a16="http://schemas.microsoft.com/office/drawing/2014/main" id="{C2C8E362-A234-40FD-A592-A92BD8392A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3131B7-6171-4071-B1BB-8C49838685B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0996160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D960-384E-448C-8E4F-78A7C3FE8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385D60-01B3-4785-A385-91632906AD4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4" name="Footer Placeholder 3">
            <a:extLst>
              <a:ext uri="{FF2B5EF4-FFF2-40B4-BE49-F238E27FC236}">
                <a16:creationId xmlns:a16="http://schemas.microsoft.com/office/drawing/2014/main" id="{FF0EC0B9-6397-4C86-A613-D13EBE6FF6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A333F-B47C-46C6-91FB-8230B98ED86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63101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38E47-54A5-4ECC-AADC-DDBD534C01A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3" name="Footer Placeholder 2">
            <a:extLst>
              <a:ext uri="{FF2B5EF4-FFF2-40B4-BE49-F238E27FC236}">
                <a16:creationId xmlns:a16="http://schemas.microsoft.com/office/drawing/2014/main" id="{144C0B89-BD0E-49E5-ABD9-663967813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5B17C4-F782-42E1-9995-FF3B1F5D55A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6866614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3DA5-7E51-4401-B332-58E0A24EE7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2072F2-E13F-4A7A-A480-EC36FC660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EBF2F-4C34-4118-AB5B-E670EA00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92134-A086-41D3-AF69-A548D83966DB}"/>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0376E9B0-B0ED-41D3-A50B-2C6ABC303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1B9D8-63A5-45FD-9C9B-411F3D4E94C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9054458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9560-09A0-49DF-AC17-ED0863FBD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FD0122-B4B5-41EC-B80A-D61F4FEE9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E39880-5357-4A6B-92A0-EA54CB6E3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055B7-8414-4712-AF38-DAE8E6FA48B9}"/>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38933A1D-0313-4816-8123-359AFBEE0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B9AAD-EB65-4F5B-AC3E-3FFEC6081C4B}"/>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5926789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B30098-BFFA-477E-B3D8-7AF0A6040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45C693-91CC-4EDF-9857-CF4D72ED5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15AF2-EDE2-4F0E-9EDB-0025F7C08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4D99580C-1DD1-44A3-9713-4C275A08B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7A658-E6A9-46D2-957E-724A05B7DF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CEB0-C250-4CA4-828C-EDD8FCD71729}" type="slidenum">
              <a:rPr lang="en-US" smtClean="0"/>
              <a:t>‹#›</a:t>
            </a:fld>
            <a:endParaRPr lang="en-US"/>
          </a:p>
        </p:txBody>
      </p:sp>
    </p:spTree>
    <p:extLst>
      <p:ext uri="{BB962C8B-B14F-4D97-AF65-F5344CB8AC3E}">
        <p14:creationId xmlns:p14="http://schemas.microsoft.com/office/powerpoint/2010/main" val="223573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ranstats.bts.gov/Tables.asp?DB_ID=120&amp;DB_Name=Airline%20On-Time%20Performance%20Data&amp;DB_Short_Name=On-Tim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40.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xml"/><Relationship Id="rId7" Type="http://schemas.openxmlformats.org/officeDocument/2006/relationships/hyperlink" Target="https://flightaware.com/miserymap/" TargetMode="External"/><Relationship Id="rId2" Type="http://schemas.openxmlformats.org/officeDocument/2006/relationships/hyperlink" Target="https://www.iata.org/pressroom/pr/Pages/2018-10-24-02.aspx" TargetMode="External"/><Relationship Id="rId1" Type="http://schemas.openxmlformats.org/officeDocument/2006/relationships/slideLayout" Target="../slideLayouts/slideLayout2.xml"/><Relationship Id="rId6" Type="http://schemas.openxmlformats.org/officeDocument/2006/relationships/hyperlink" Target="https://www.telegraph.co.uk/travel/travelnews/7546209/Holidaymakers-waste-16-days-waiting-in-airports-over-lifetime.html%20%5b3" TargetMode="External"/><Relationship Id="rId5" Type="http://schemas.openxmlformats.org/officeDocument/2006/relationships/slide" Target="slide4.xml"/><Relationship Id="rId4" Type="http://schemas.openxmlformats.org/officeDocument/2006/relationships/hyperlink" Target="http://airlines.org/data/annual-u-s-impact-of-flight-delays-nextor-report/" TargetMode="External"/><Relationship Id="rId9" Type="http://schemas.openxmlformats.org/officeDocument/2006/relationships/hyperlink" Target="https://www.transtats.bts.gov/Tables.asp?DB_ID=120&amp;DB_Name=Airline%20On-Time%20Performance%20Data&amp;DB_Short_Name=On-Ti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013A0C-79A7-4B59-8918-7C8A45D47C60}"/>
              </a:ext>
            </a:extLst>
          </p:cNvPr>
          <p:cNvSpPr>
            <a:spLocks noGrp="1"/>
          </p:cNvSpPr>
          <p:nvPr>
            <p:ph type="ctrTitle"/>
          </p:nvPr>
        </p:nvSpPr>
        <p:spPr>
          <a:xfrm>
            <a:off x="838199" y="4525347"/>
            <a:ext cx="6801321" cy="1737360"/>
          </a:xfrm>
        </p:spPr>
        <p:txBody>
          <a:bodyPr anchor="ctr">
            <a:normAutofit/>
          </a:bodyPr>
          <a:lstStyle/>
          <a:p>
            <a:pPr algn="r"/>
            <a:r>
              <a:rPr lang="en-US" sz="3800"/>
              <a:t>Airlines and Airports</a:t>
            </a:r>
            <a:br>
              <a:rPr lang="en-US" sz="3800"/>
            </a:br>
            <a:r>
              <a:rPr lang="en-US" sz="3800"/>
              <a:t>Punctuality Performance Analysis</a:t>
            </a:r>
          </a:p>
        </p:txBody>
      </p:sp>
      <p:sp>
        <p:nvSpPr>
          <p:cNvPr id="3" name="Subtitle 2">
            <a:extLst>
              <a:ext uri="{FF2B5EF4-FFF2-40B4-BE49-F238E27FC236}">
                <a16:creationId xmlns:a16="http://schemas.microsoft.com/office/drawing/2014/main" id="{18148D5C-5411-4197-A027-5982BFAE89F0}"/>
              </a:ext>
            </a:extLst>
          </p:cNvPr>
          <p:cNvSpPr>
            <a:spLocks noGrp="1"/>
          </p:cNvSpPr>
          <p:nvPr>
            <p:ph type="subTitle" idx="1"/>
          </p:nvPr>
        </p:nvSpPr>
        <p:spPr>
          <a:xfrm>
            <a:off x="7961258" y="4525347"/>
            <a:ext cx="3258675" cy="1737360"/>
          </a:xfrm>
        </p:spPr>
        <p:txBody>
          <a:bodyPr anchor="ctr">
            <a:normAutofit/>
          </a:bodyPr>
          <a:lstStyle/>
          <a:p>
            <a:pPr algn="l"/>
            <a:r>
              <a:rPr lang="en-US"/>
              <a:t>By</a:t>
            </a:r>
          </a:p>
          <a:p>
            <a:pPr algn="l"/>
            <a:r>
              <a:rPr lang="en-US"/>
              <a:t>Parag Siddamsettiwar</a:t>
            </a:r>
          </a:p>
          <a:p>
            <a:pPr algn="l"/>
            <a:r>
              <a:rPr lang="en-US"/>
              <a:t>Abhishek Upadhayay</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82D8055-340D-4115-8E21-33A83ADE1010}"/>
              </a:ext>
            </a:extLst>
          </p:cNvPr>
          <p:cNvPicPr>
            <a:picLocks noChangeAspect="1"/>
          </p:cNvPicPr>
          <p:nvPr/>
        </p:nvPicPr>
        <p:blipFill>
          <a:blip r:embed="rId2"/>
          <a:stretch>
            <a:fillRect/>
          </a:stretch>
        </p:blipFill>
        <p:spPr>
          <a:xfrm>
            <a:off x="8319863" y="379487"/>
            <a:ext cx="3479807" cy="2361484"/>
          </a:xfrm>
          <a:prstGeom prst="rect">
            <a:avLst/>
          </a:prstGeom>
        </p:spPr>
      </p:pic>
    </p:spTree>
    <p:extLst>
      <p:ext uri="{BB962C8B-B14F-4D97-AF65-F5344CB8AC3E}">
        <p14:creationId xmlns:p14="http://schemas.microsoft.com/office/powerpoint/2010/main" val="35921886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14521145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36474138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143348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CF7D8-67F7-494E-AF54-F7B7B5D9F50F}"/>
              </a:ext>
            </a:extLst>
          </p:cNvPr>
          <p:cNvSpPr>
            <a:spLocks noGrp="1"/>
          </p:cNvSpPr>
          <p:nvPr>
            <p:ph type="title"/>
          </p:nvPr>
        </p:nvSpPr>
        <p:spPr>
          <a:xfrm>
            <a:off x="838200" y="365125"/>
            <a:ext cx="10515600" cy="1325563"/>
          </a:xfrm>
        </p:spPr>
        <p:txBody>
          <a:bodyPr>
            <a:normAutofit/>
          </a:bodyPr>
          <a:lstStyle/>
          <a:p>
            <a:r>
              <a:rPr lang="en-US" dirty="0"/>
              <a:t>Are these visualizations enough?</a:t>
            </a:r>
          </a:p>
        </p:txBody>
      </p:sp>
      <p:graphicFrame>
        <p:nvGraphicFramePr>
          <p:cNvPr id="6" name="Content Placeholder 3">
            <a:extLst>
              <a:ext uri="{FF2B5EF4-FFF2-40B4-BE49-F238E27FC236}">
                <a16:creationId xmlns:a16="http://schemas.microsoft.com/office/drawing/2014/main" id="{8B6900F2-BD3E-4C17-9E45-38E1D0958D7D}"/>
              </a:ext>
            </a:extLst>
          </p:cNvPr>
          <p:cNvGraphicFramePr>
            <a:graphicFrameLocks noGrp="1"/>
          </p:cNvGraphicFramePr>
          <p:nvPr>
            <p:ph idx="1"/>
            <p:extLst>
              <p:ext uri="{D42A27DB-BD31-4B8C-83A1-F6EECF244321}">
                <p14:modId xmlns:p14="http://schemas.microsoft.com/office/powerpoint/2010/main" val="35316795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0054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extLst>
              <p:ext uri="{D42A27DB-BD31-4B8C-83A1-F6EECF244321}">
                <p14:modId xmlns:p14="http://schemas.microsoft.com/office/powerpoint/2010/main" val="41178126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0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8733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smtClean="0"/>
              <a:t>Dataset</a:t>
            </a:r>
            <a:endParaRPr lang="en-US" dirty="0"/>
          </a:p>
        </p:txBody>
      </p:sp>
      <p:pic>
        <p:nvPicPr>
          <p:cNvPr id="4" name="Picture 3"/>
          <p:cNvPicPr>
            <a:picLocks noChangeAspect="1"/>
          </p:cNvPicPr>
          <p:nvPr/>
        </p:nvPicPr>
        <p:blipFill>
          <a:blip r:embed="rId2"/>
          <a:stretch>
            <a:fillRect/>
          </a:stretch>
        </p:blipFill>
        <p:spPr>
          <a:xfrm>
            <a:off x="1939637" y="1272162"/>
            <a:ext cx="7676572" cy="4807602"/>
          </a:xfrm>
          <a:prstGeom prst="rect">
            <a:avLst/>
          </a:prstGeom>
        </p:spPr>
      </p:pic>
    </p:spTree>
    <p:extLst>
      <p:ext uri="{BB962C8B-B14F-4D97-AF65-F5344CB8AC3E}">
        <p14:creationId xmlns:p14="http://schemas.microsoft.com/office/powerpoint/2010/main" val="1779687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chor="ctr"/>
          <a:lstStyle/>
          <a:p>
            <a:r>
              <a:rPr lang="en-US" dirty="0" smtClean="0"/>
              <a:t>Dataset</a:t>
            </a:r>
            <a:r>
              <a:rPr lang="en-US" sz="1400" dirty="0" smtClean="0">
                <a:hlinkClick r:id="rId2"/>
              </a:rPr>
              <a:t>[6]</a:t>
            </a:r>
            <a:endParaRPr lang="en-US" sz="1400" dirty="0"/>
          </a:p>
        </p:txBody>
      </p:sp>
      <p:pic>
        <p:nvPicPr>
          <p:cNvPr id="3" name="Picture 2"/>
          <p:cNvPicPr>
            <a:picLocks noChangeAspect="1"/>
          </p:cNvPicPr>
          <p:nvPr/>
        </p:nvPicPr>
        <p:blipFill>
          <a:blip r:embed="rId3"/>
          <a:stretch>
            <a:fillRect/>
          </a:stretch>
        </p:blipFill>
        <p:spPr>
          <a:xfrm>
            <a:off x="1819563" y="1352436"/>
            <a:ext cx="7564583" cy="4821177"/>
          </a:xfrm>
          <a:prstGeom prst="rect">
            <a:avLst/>
          </a:prstGeom>
        </p:spPr>
      </p:pic>
    </p:spTree>
    <p:extLst>
      <p:ext uri="{BB962C8B-B14F-4D97-AF65-F5344CB8AC3E}">
        <p14:creationId xmlns:p14="http://schemas.microsoft.com/office/powerpoint/2010/main" val="40123232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7964055" cy="918730"/>
          </a:xfrm>
        </p:spPr>
        <p:txBody>
          <a:bodyPr>
            <a:normAutofit fontScale="90000"/>
          </a:bodyPr>
          <a:lstStyle/>
          <a:p>
            <a:r>
              <a:rPr lang="en-US" dirty="0">
                <a:solidFill>
                  <a:srgbClr val="24292E"/>
                </a:solidFill>
                <a:latin typeface="Times New Roman" panose="02020603050405020304" pitchFamily="18" charset="0"/>
                <a:ea typeface="Times New Roman" panose="02020603050405020304" pitchFamily="18" charset="0"/>
                <a:cs typeface="Mangal" panose="02040503050203030202" pitchFamily="18" charset="0"/>
              </a:rPr>
              <a:t>Top 20 delayed flights</a:t>
            </a:r>
            <a:r>
              <a:rPr lang="en-US" sz="3600" dirty="0">
                <a:latin typeface="Calibri" panose="020F0502020204030204" pitchFamily="34" charset="0"/>
                <a:ea typeface="Calibri" panose="020F0502020204030204" pitchFamily="34" charset="0"/>
                <a:cs typeface="Mangal" panose="02040503050203030202" pitchFamily="18" charset="0"/>
              </a:rPr>
              <a:t/>
            </a:r>
            <a:br>
              <a:rPr lang="en-US" sz="3600" dirty="0">
                <a:latin typeface="Calibri" panose="020F0502020204030204" pitchFamily="34" charset="0"/>
                <a:ea typeface="Calibri" panose="020F0502020204030204" pitchFamily="34" charset="0"/>
                <a:cs typeface="Mangal" panose="02040503050203030202" pitchFamily="18" charset="0"/>
              </a:rPr>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50109" y="960582"/>
            <a:ext cx="7536873" cy="4507345"/>
          </a:xfrm>
          <a:prstGeom prst="rect">
            <a:avLst/>
          </a:prstGeom>
          <a:noFill/>
          <a:ln>
            <a:noFill/>
          </a:ln>
        </p:spPr>
      </p:pic>
      <p:sp>
        <p:nvSpPr>
          <p:cNvPr id="3" name="Rectangle 2"/>
          <p:cNvSpPr/>
          <p:nvPr/>
        </p:nvSpPr>
        <p:spPr>
          <a:xfrm>
            <a:off x="979055" y="5652502"/>
            <a:ext cx="10621818" cy="410882"/>
          </a:xfrm>
          <a:prstGeom prst="rect">
            <a:avLst/>
          </a:prstGeom>
        </p:spPr>
        <p:txBody>
          <a:bodyPr wrap="square">
            <a:spAutoFit/>
          </a:bodyPr>
          <a:lstStyle/>
          <a:p>
            <a:pPr>
              <a:lnSpc>
                <a:spcPct val="115000"/>
              </a:lnSpc>
              <a:spcBef>
                <a:spcPts val="300"/>
              </a:spcBef>
              <a:spcAft>
                <a:spcPts val="1000"/>
              </a:spcAft>
            </a:pPr>
            <a:r>
              <a:rPr lang="en-US" dirty="0">
                <a:latin typeface="Times New Roman" panose="02020603050405020304" pitchFamily="18" charset="0"/>
                <a:ea typeface="Calibri" panose="020F0502020204030204" pitchFamily="34" charset="0"/>
                <a:cs typeface="Mangal" panose="02040503050203030202" pitchFamily="18" charset="0"/>
              </a:rPr>
              <a:t>The most delayed flight was of American Airlines, which was more than 2000 minutes delayed, almost 1.5 days.</a:t>
            </a: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548678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a:t>On time vs delayed ratio of flights per </a:t>
            </a:r>
            <a:r>
              <a:rPr lang="en-US" dirty="0" smtClean="0"/>
              <a:t>airline</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579418"/>
            <a:ext cx="8275782" cy="3251200"/>
          </a:xfrm>
          <a:prstGeom prst="rect">
            <a:avLst/>
          </a:prstGeom>
          <a:noFill/>
          <a:ln>
            <a:noFill/>
          </a:ln>
        </p:spPr>
      </p:pic>
      <p:sp>
        <p:nvSpPr>
          <p:cNvPr id="4" name="TextBox 3"/>
          <p:cNvSpPr txBox="1"/>
          <p:nvPr/>
        </p:nvSpPr>
        <p:spPr>
          <a:xfrm>
            <a:off x="1002145" y="5190837"/>
            <a:ext cx="9832110" cy="646331"/>
          </a:xfrm>
          <a:prstGeom prst="rect">
            <a:avLst/>
          </a:prstGeom>
          <a:noFill/>
        </p:spPr>
        <p:txBody>
          <a:bodyPr wrap="square" rtlCol="0">
            <a:spAutoFit/>
          </a:bodyPr>
          <a:lstStyle/>
          <a:p>
            <a:r>
              <a:rPr lang="en-US" dirty="0" smtClean="0"/>
              <a:t>Southwest Airlines(WIN) had the highest number of flights in a month of January.</a:t>
            </a:r>
            <a:br>
              <a:rPr lang="en-US" dirty="0" smtClean="0"/>
            </a:br>
            <a:r>
              <a:rPr lang="en-US" dirty="0" smtClean="0"/>
              <a:t>All airlines had arrival delay.</a:t>
            </a:r>
            <a:endParaRPr lang="en-US" dirty="0"/>
          </a:p>
        </p:txBody>
      </p:sp>
    </p:spTree>
    <p:extLst>
      <p:ext uri="{BB962C8B-B14F-4D97-AF65-F5344CB8AC3E}">
        <p14:creationId xmlns:p14="http://schemas.microsoft.com/office/powerpoint/2010/main" val="18824789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extLst>
              <p:ext uri="{D42A27DB-BD31-4B8C-83A1-F6EECF244321}">
                <p14:modId xmlns:p14="http://schemas.microsoft.com/office/powerpoint/2010/main" val="699154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7609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a:t>Flight delay reason heat </a:t>
            </a:r>
            <a:r>
              <a:rPr lang="en-US" dirty="0" smtClean="0"/>
              <a:t>map</a:t>
            </a:r>
            <a:endParaRPr lang="en-US" dirty="0"/>
          </a:p>
        </p:txBody>
      </p:sp>
      <p:pic>
        <p:nvPicPr>
          <p:cNvPr id="3" name="Picture 2"/>
          <p:cNvPicPr/>
          <p:nvPr/>
        </p:nvPicPr>
        <p:blipFill>
          <a:blip r:embed="rId2"/>
          <a:stretch>
            <a:fillRect/>
          </a:stretch>
        </p:blipFill>
        <p:spPr>
          <a:xfrm>
            <a:off x="718128" y="1588106"/>
            <a:ext cx="9783617" cy="3953712"/>
          </a:xfrm>
          <a:prstGeom prst="rect">
            <a:avLst/>
          </a:prstGeom>
        </p:spPr>
      </p:pic>
    </p:spTree>
    <p:extLst>
      <p:ext uri="{BB962C8B-B14F-4D97-AF65-F5344CB8AC3E}">
        <p14:creationId xmlns:p14="http://schemas.microsoft.com/office/powerpoint/2010/main" val="35144604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625763" y="281997"/>
            <a:ext cx="10515600" cy="1325563"/>
          </a:xfrm>
        </p:spPr>
        <p:txBody>
          <a:bodyPr/>
          <a:lstStyle/>
          <a:p>
            <a:r>
              <a:rPr lang="en-US" dirty="0"/>
              <a:t>Airline carrier delays </a:t>
            </a:r>
            <a:r>
              <a:rPr lang="en-US" dirty="0" smtClean="0"/>
              <a:t>proportion</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62545" y="1191491"/>
            <a:ext cx="8654472" cy="4350327"/>
          </a:xfrm>
          <a:prstGeom prst="rect">
            <a:avLst/>
          </a:prstGeom>
          <a:noFill/>
          <a:ln>
            <a:noFill/>
          </a:ln>
        </p:spPr>
      </p:pic>
      <p:sp>
        <p:nvSpPr>
          <p:cNvPr id="4" name="TextBox 3"/>
          <p:cNvSpPr txBox="1"/>
          <p:nvPr/>
        </p:nvSpPr>
        <p:spPr>
          <a:xfrm>
            <a:off x="1459345" y="5855855"/>
            <a:ext cx="9596582" cy="646331"/>
          </a:xfrm>
          <a:prstGeom prst="rect">
            <a:avLst/>
          </a:prstGeom>
          <a:noFill/>
        </p:spPr>
        <p:txBody>
          <a:bodyPr wrap="square" rtlCol="0">
            <a:spAutoFit/>
          </a:bodyPr>
          <a:lstStyle/>
          <a:p>
            <a:r>
              <a:rPr lang="en-US" dirty="0"/>
              <a:t>Clearly the ones that looked like had more delays are actually better when compared with proportions. Like Southwest (WIN) and Delta(DL)</a:t>
            </a:r>
            <a:endParaRPr lang="en-US" dirty="0"/>
          </a:p>
        </p:txBody>
      </p:sp>
    </p:spTree>
    <p:extLst>
      <p:ext uri="{BB962C8B-B14F-4D97-AF65-F5344CB8AC3E}">
        <p14:creationId xmlns:p14="http://schemas.microsoft.com/office/powerpoint/2010/main" val="9185971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smtClean="0"/>
              <a:t>Southwest delay distribution	</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46909" y="1297279"/>
            <a:ext cx="9254836" cy="4512397"/>
          </a:xfrm>
          <a:prstGeom prst="rect">
            <a:avLst/>
          </a:prstGeom>
          <a:noFill/>
          <a:ln>
            <a:noFill/>
          </a:ln>
        </p:spPr>
      </p:pic>
      <p:sp>
        <p:nvSpPr>
          <p:cNvPr id="4" name="TextBox 3"/>
          <p:cNvSpPr txBox="1"/>
          <p:nvPr/>
        </p:nvSpPr>
        <p:spPr>
          <a:xfrm>
            <a:off x="1316181" y="5726545"/>
            <a:ext cx="9508837" cy="369332"/>
          </a:xfrm>
          <a:prstGeom prst="rect">
            <a:avLst/>
          </a:prstGeom>
          <a:noFill/>
        </p:spPr>
        <p:txBody>
          <a:bodyPr wrap="square" rtlCol="0">
            <a:spAutoFit/>
          </a:bodyPr>
          <a:lstStyle/>
          <a:p>
            <a:r>
              <a:rPr lang="en-US" dirty="0"/>
              <a:t>Looks like southwest is mostly </a:t>
            </a:r>
            <a:r>
              <a:rPr lang="en-US" dirty="0" smtClean="0"/>
              <a:t>arrives before </a:t>
            </a:r>
            <a:r>
              <a:rPr lang="en-US" dirty="0"/>
              <a:t>time or on time even during January's stormy winters</a:t>
            </a:r>
            <a:r>
              <a:rPr lang="en-US" dirty="0" smtClean="0"/>
              <a:t>.</a:t>
            </a:r>
            <a:endParaRPr lang="en-US" dirty="0"/>
          </a:p>
        </p:txBody>
      </p:sp>
    </p:spTree>
    <p:extLst>
      <p:ext uri="{BB962C8B-B14F-4D97-AF65-F5344CB8AC3E}">
        <p14:creationId xmlns:p14="http://schemas.microsoft.com/office/powerpoint/2010/main" val="29236610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sz="3200" dirty="0" smtClean="0"/>
              <a:t>Comparing delay distribution of US Airways &amp; Republic Airways</a:t>
            </a:r>
            <a:endParaRPr lang="en-US" sz="32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81017" y="1403928"/>
            <a:ext cx="8820727" cy="4876800"/>
          </a:xfrm>
          <a:prstGeom prst="rect">
            <a:avLst/>
          </a:prstGeom>
          <a:noFill/>
          <a:ln>
            <a:noFill/>
          </a:ln>
        </p:spPr>
      </p:pic>
    </p:spTree>
    <p:extLst>
      <p:ext uri="{BB962C8B-B14F-4D97-AF65-F5344CB8AC3E}">
        <p14:creationId xmlns:p14="http://schemas.microsoft.com/office/powerpoint/2010/main" val="113072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36600" y="193964"/>
            <a:ext cx="10515600" cy="933306"/>
          </a:xfrm>
        </p:spPr>
        <p:txBody>
          <a:bodyPr/>
          <a:lstStyle/>
          <a:p>
            <a:r>
              <a:rPr lang="en-US" dirty="0"/>
              <a:t>Top 10 Busiest airports and their </a:t>
            </a:r>
            <a:r>
              <a:rPr lang="en-US" dirty="0" smtClean="0"/>
              <a:t>delays</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52944" y="1127270"/>
            <a:ext cx="9180945" cy="4470400"/>
          </a:xfrm>
          <a:prstGeom prst="rect">
            <a:avLst/>
          </a:prstGeom>
          <a:noFill/>
          <a:ln>
            <a:noFill/>
          </a:ln>
        </p:spPr>
      </p:pic>
      <p:sp>
        <p:nvSpPr>
          <p:cNvPr id="4" name="TextBox 3"/>
          <p:cNvSpPr txBox="1"/>
          <p:nvPr/>
        </p:nvSpPr>
        <p:spPr>
          <a:xfrm>
            <a:off x="895927" y="5708073"/>
            <a:ext cx="10049164" cy="1200329"/>
          </a:xfrm>
          <a:prstGeom prst="rect">
            <a:avLst/>
          </a:prstGeom>
          <a:noFill/>
        </p:spPr>
        <p:txBody>
          <a:bodyPr wrap="square" rtlCol="0">
            <a:spAutoFit/>
          </a:bodyPr>
          <a:lstStyle/>
          <a:p>
            <a:r>
              <a:rPr lang="en-US" dirty="0" smtClean="0"/>
              <a:t>While </a:t>
            </a:r>
            <a:r>
              <a:rPr lang="en-US" dirty="0"/>
              <a:t>other airports delays are evenly distributed around </a:t>
            </a:r>
            <a:r>
              <a:rPr lang="en-US" dirty="0" smtClean="0"/>
              <a:t>0, we </a:t>
            </a:r>
            <a:r>
              <a:rPr lang="en-US" dirty="0"/>
              <a:t>can see clear dispersion in data at </a:t>
            </a:r>
            <a:r>
              <a:rPr lang="en-US" dirty="0" err="1"/>
              <a:t>Laguardia</a:t>
            </a:r>
            <a:r>
              <a:rPr lang="en-US" dirty="0"/>
              <a:t> NYC and </a:t>
            </a:r>
            <a:r>
              <a:rPr lang="en-US" dirty="0" err="1"/>
              <a:t>Ohare</a:t>
            </a:r>
            <a:r>
              <a:rPr lang="en-US" dirty="0"/>
              <a:t>' Chicago</a:t>
            </a:r>
            <a:r>
              <a:rPr lang="en-US" dirty="0" smtClean="0"/>
              <a:t>. </a:t>
            </a:r>
            <a:r>
              <a:rPr lang="en-US" dirty="0"/>
              <a:t>Based on 2018 data, we can say that try to avoid these two airports during January.</a:t>
            </a:r>
          </a:p>
          <a:p>
            <a:endParaRPr lang="en-US" dirty="0"/>
          </a:p>
        </p:txBody>
      </p:sp>
    </p:spTree>
    <p:extLst>
      <p:ext uri="{BB962C8B-B14F-4D97-AF65-F5344CB8AC3E}">
        <p14:creationId xmlns:p14="http://schemas.microsoft.com/office/powerpoint/2010/main" val="40652110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sz="3600" dirty="0" smtClean="0"/>
              <a:t>Distribution of delays by carrier</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916709" y="1446501"/>
            <a:ext cx="7396018" cy="2303463"/>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16708" y="4034845"/>
            <a:ext cx="7474527" cy="2245880"/>
          </a:xfrm>
          <a:prstGeom prst="rect">
            <a:avLst/>
          </a:prstGeom>
          <a:noFill/>
          <a:ln>
            <a:noFill/>
          </a:ln>
        </p:spPr>
      </p:pic>
      <p:sp>
        <p:nvSpPr>
          <p:cNvPr id="5" name="TextBox 4"/>
          <p:cNvSpPr txBox="1"/>
          <p:nvPr/>
        </p:nvSpPr>
        <p:spPr>
          <a:xfrm>
            <a:off x="8831484" y="1562582"/>
            <a:ext cx="2222339" cy="3693319"/>
          </a:xfrm>
          <a:prstGeom prst="rect">
            <a:avLst/>
          </a:prstGeom>
          <a:noFill/>
        </p:spPr>
        <p:txBody>
          <a:bodyPr wrap="square" rtlCol="0">
            <a:spAutoFit/>
          </a:bodyPr>
          <a:lstStyle/>
          <a:p>
            <a:r>
              <a:rPr lang="en-US" dirty="0"/>
              <a:t>There are some insights that we can figure out by studying each month and comparing each airline carrier but it’s not user friendly. It will take a significant amount of time for any user to derive any insights from these boxplot subplots</a:t>
            </a:r>
            <a:endParaRPr lang="en-US" dirty="0"/>
          </a:p>
        </p:txBody>
      </p:sp>
    </p:spTree>
    <p:extLst>
      <p:ext uri="{BB962C8B-B14F-4D97-AF65-F5344CB8AC3E}">
        <p14:creationId xmlns:p14="http://schemas.microsoft.com/office/powerpoint/2010/main" val="33436022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660111"/>
          </a:xfrm>
        </p:spPr>
        <p:txBody>
          <a:bodyPr>
            <a:normAutofit/>
          </a:bodyPr>
          <a:lstStyle/>
          <a:p>
            <a:r>
              <a:rPr lang="en-US" sz="2400" dirty="0"/>
              <a:t>Comparing airline, arrival delay, distance and scheduled time using </a:t>
            </a:r>
            <a:r>
              <a:rPr lang="en-US" sz="2400" dirty="0" smtClean="0"/>
              <a:t>pair-plot</a:t>
            </a:r>
            <a:endParaRPr lang="en-US" sz="24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366982" y="1034472"/>
            <a:ext cx="8737599" cy="5643419"/>
          </a:xfrm>
          <a:prstGeom prst="rect">
            <a:avLst/>
          </a:prstGeom>
          <a:noFill/>
          <a:ln>
            <a:noFill/>
          </a:ln>
        </p:spPr>
      </p:pic>
    </p:spTree>
    <p:extLst>
      <p:ext uri="{BB962C8B-B14F-4D97-AF65-F5344CB8AC3E}">
        <p14:creationId xmlns:p14="http://schemas.microsoft.com/office/powerpoint/2010/main" val="36738155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19927" y="92364"/>
            <a:ext cx="6668539" cy="6765636"/>
          </a:xfrm>
          <a:prstGeom prst="rect">
            <a:avLst/>
          </a:prstGeom>
          <a:noFill/>
          <a:ln>
            <a:noFill/>
          </a:ln>
        </p:spPr>
      </p:pic>
    </p:spTree>
    <p:extLst>
      <p:ext uri="{BB962C8B-B14F-4D97-AF65-F5344CB8AC3E}">
        <p14:creationId xmlns:p14="http://schemas.microsoft.com/office/powerpoint/2010/main" val="27535525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19927" y="92364"/>
            <a:ext cx="6668539" cy="6765636"/>
          </a:xfrm>
          <a:prstGeom prst="rect">
            <a:avLst/>
          </a:prstGeom>
          <a:noFill/>
          <a:ln>
            <a:noFill/>
          </a:ln>
        </p:spPr>
      </p:pic>
    </p:spTree>
    <p:extLst>
      <p:ext uri="{BB962C8B-B14F-4D97-AF65-F5344CB8AC3E}">
        <p14:creationId xmlns:p14="http://schemas.microsoft.com/office/powerpoint/2010/main" val="9062354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761711"/>
          </a:xfrm>
        </p:spPr>
        <p:txBody>
          <a:bodyPr>
            <a:normAutofit/>
          </a:bodyPr>
          <a:lstStyle/>
          <a:p>
            <a:r>
              <a:rPr lang="en-US" sz="2400" dirty="0"/>
              <a:t>Calculating cancellation, diversion rate and flight percentage for each airline </a:t>
            </a:r>
            <a:r>
              <a:rPr lang="en-US" sz="2400" dirty="0" smtClean="0"/>
              <a:t>carrier</a:t>
            </a:r>
            <a:endParaRPr lang="en-US" sz="2400" dirty="0"/>
          </a:p>
        </p:txBody>
      </p:sp>
      <p:pic>
        <p:nvPicPr>
          <p:cNvPr id="3" name="Picture 2"/>
          <p:cNvPicPr/>
          <p:nvPr/>
        </p:nvPicPr>
        <p:blipFill>
          <a:blip r:embed="rId2"/>
          <a:stretch>
            <a:fillRect/>
          </a:stretch>
        </p:blipFill>
        <p:spPr>
          <a:xfrm>
            <a:off x="1339273" y="1126837"/>
            <a:ext cx="9264072" cy="5043054"/>
          </a:xfrm>
          <a:prstGeom prst="rect">
            <a:avLst/>
          </a:prstGeom>
        </p:spPr>
      </p:pic>
    </p:spTree>
    <p:extLst>
      <p:ext uri="{BB962C8B-B14F-4D97-AF65-F5344CB8AC3E}">
        <p14:creationId xmlns:p14="http://schemas.microsoft.com/office/powerpoint/2010/main" val="27143139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540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sz="3600" dirty="0"/>
              <a:t>Taxi-in vs taxi-out in stacked bar chart for every </a:t>
            </a:r>
            <a:r>
              <a:rPr lang="en-US" sz="3600" dirty="0" smtClean="0"/>
              <a:t>airline</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98255" y="1607126"/>
            <a:ext cx="7666181" cy="3777673"/>
          </a:xfrm>
          <a:prstGeom prst="rect">
            <a:avLst/>
          </a:prstGeom>
          <a:noFill/>
          <a:ln>
            <a:noFill/>
          </a:ln>
        </p:spPr>
      </p:pic>
      <p:sp>
        <p:nvSpPr>
          <p:cNvPr id="4" name="TextBox 3"/>
          <p:cNvSpPr txBox="1"/>
          <p:nvPr/>
        </p:nvSpPr>
        <p:spPr>
          <a:xfrm>
            <a:off x="1169978" y="5512121"/>
            <a:ext cx="9722734" cy="646331"/>
          </a:xfrm>
          <a:prstGeom prst="rect">
            <a:avLst/>
          </a:prstGeom>
          <a:noFill/>
        </p:spPr>
        <p:txBody>
          <a:bodyPr wrap="square" rtlCol="0">
            <a:spAutoFit/>
          </a:bodyPr>
          <a:lstStyle/>
          <a:p>
            <a:r>
              <a:rPr lang="en-US" dirty="0"/>
              <a:t>It is clearly visible that US airways has largest taxi-in and taxi-out time amongst all the airlines. Hawaiian Airline flights spends least time on taxi-in and taxi-out</a:t>
            </a:r>
            <a:r>
              <a:rPr lang="en-US" dirty="0" smtClean="0"/>
              <a:t>.</a:t>
            </a:r>
            <a:endParaRPr lang="en-US" dirty="0"/>
          </a:p>
        </p:txBody>
      </p:sp>
    </p:spTree>
    <p:extLst>
      <p:ext uri="{BB962C8B-B14F-4D97-AF65-F5344CB8AC3E}">
        <p14:creationId xmlns:p14="http://schemas.microsoft.com/office/powerpoint/2010/main" val="6895675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dirty="0"/>
              <a:t>Arrival vs departure delay for every </a:t>
            </a:r>
            <a:r>
              <a:rPr lang="en-US" dirty="0" smtClean="0"/>
              <a:t>airline</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356577"/>
            <a:ext cx="8654474" cy="3731491"/>
          </a:xfrm>
          <a:prstGeom prst="rect">
            <a:avLst/>
          </a:prstGeom>
          <a:noFill/>
          <a:ln>
            <a:noFill/>
          </a:ln>
        </p:spPr>
      </p:pic>
      <p:sp>
        <p:nvSpPr>
          <p:cNvPr id="3" name="TextBox 2"/>
          <p:cNvSpPr txBox="1"/>
          <p:nvPr/>
        </p:nvSpPr>
        <p:spPr>
          <a:xfrm>
            <a:off x="1533236" y="5243331"/>
            <a:ext cx="8414795" cy="1200329"/>
          </a:xfrm>
          <a:prstGeom prst="rect">
            <a:avLst/>
          </a:prstGeom>
          <a:noFill/>
        </p:spPr>
        <p:txBody>
          <a:bodyPr wrap="square" rtlCol="0">
            <a:spAutoFit/>
          </a:bodyPr>
          <a:lstStyle/>
          <a:p>
            <a:r>
              <a:rPr lang="en-US" dirty="0"/>
              <a:t>Delta airlines almost has no arrival delay time whereas Alaska airlines has negative arrival delay. That means Alaska airlines always reaches prior to arrival time. Spirit airlines performs worst when it comes to these delays having the highest arrival delay.</a:t>
            </a:r>
          </a:p>
          <a:p>
            <a:endParaRPr lang="en-US" dirty="0"/>
          </a:p>
        </p:txBody>
      </p:sp>
    </p:spTree>
    <p:extLst>
      <p:ext uri="{BB962C8B-B14F-4D97-AF65-F5344CB8AC3E}">
        <p14:creationId xmlns:p14="http://schemas.microsoft.com/office/powerpoint/2010/main" val="9151160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65908" y="313251"/>
            <a:ext cx="10515600" cy="840943"/>
          </a:xfrm>
        </p:spPr>
        <p:txBody>
          <a:bodyPr>
            <a:normAutofit/>
          </a:bodyPr>
          <a:lstStyle/>
          <a:p>
            <a:r>
              <a:rPr lang="en-US" sz="4000" dirty="0"/>
              <a:t>Week by </a:t>
            </a:r>
            <a:r>
              <a:rPr lang="en-US" sz="4000" dirty="0" smtClean="0"/>
              <a:t>cancellation</a:t>
            </a:r>
            <a:endParaRPr lang="en-US" sz="4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302327" y="1293091"/>
            <a:ext cx="9642763" cy="5079999"/>
          </a:xfrm>
          <a:prstGeom prst="rect">
            <a:avLst/>
          </a:prstGeom>
          <a:noFill/>
          <a:ln>
            <a:noFill/>
          </a:ln>
        </p:spPr>
      </p:pic>
    </p:spTree>
    <p:extLst>
      <p:ext uri="{BB962C8B-B14F-4D97-AF65-F5344CB8AC3E}">
        <p14:creationId xmlns:p14="http://schemas.microsoft.com/office/powerpoint/2010/main" val="41466106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dirty="0"/>
              <a:t>Choropleth </a:t>
            </a:r>
            <a:r>
              <a:rPr lang="en-US" dirty="0" smtClean="0"/>
              <a:t>for cancelled flights</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69456" y="1052945"/>
            <a:ext cx="11212944" cy="5805055"/>
          </a:xfrm>
          <a:prstGeom prst="rect">
            <a:avLst/>
          </a:prstGeom>
          <a:noFill/>
          <a:ln>
            <a:noFill/>
          </a:ln>
        </p:spPr>
      </p:pic>
    </p:spTree>
    <p:extLst>
      <p:ext uri="{BB962C8B-B14F-4D97-AF65-F5344CB8AC3E}">
        <p14:creationId xmlns:p14="http://schemas.microsoft.com/office/powerpoint/2010/main" val="13782959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dirty="0"/>
              <a:t>Choropleth </a:t>
            </a:r>
            <a:r>
              <a:rPr lang="en-US" dirty="0" smtClean="0"/>
              <a:t>for diverted flights</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3273" y="1089891"/>
            <a:ext cx="11120581" cy="5597236"/>
          </a:xfrm>
          <a:prstGeom prst="rect">
            <a:avLst/>
          </a:prstGeom>
          <a:noFill/>
          <a:ln>
            <a:noFill/>
          </a:ln>
        </p:spPr>
      </p:pic>
    </p:spTree>
    <p:extLst>
      <p:ext uri="{BB962C8B-B14F-4D97-AF65-F5344CB8AC3E}">
        <p14:creationId xmlns:p14="http://schemas.microsoft.com/office/powerpoint/2010/main" val="32292181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dirty="0"/>
              <a:t>Choropleth </a:t>
            </a:r>
            <a:r>
              <a:rPr lang="en-US" dirty="0" smtClean="0"/>
              <a:t>for delayed flights</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81891" y="1126836"/>
            <a:ext cx="11028217" cy="5731164"/>
          </a:xfrm>
          <a:prstGeom prst="rect">
            <a:avLst/>
          </a:prstGeom>
          <a:noFill/>
          <a:ln>
            <a:noFill/>
          </a:ln>
        </p:spPr>
      </p:pic>
    </p:spTree>
    <p:extLst>
      <p:ext uri="{BB962C8B-B14F-4D97-AF65-F5344CB8AC3E}">
        <p14:creationId xmlns:p14="http://schemas.microsoft.com/office/powerpoint/2010/main" val="10127220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p:txBody>
          <a:bodyPr/>
          <a:lstStyle/>
          <a:p>
            <a:r>
              <a:rPr lang="en-US" dirty="0"/>
              <a:t>Insight</a:t>
            </a:r>
          </a:p>
        </p:txBody>
      </p:sp>
      <p:sp>
        <p:nvSpPr>
          <p:cNvPr id="3" name="Content Placeholder 2">
            <a:extLst>
              <a:ext uri="{FF2B5EF4-FFF2-40B4-BE49-F238E27FC236}">
                <a16:creationId xmlns:a16="http://schemas.microsoft.com/office/drawing/2014/main" id="{94747F63-187D-41B6-9326-E38CB280DBF7}"/>
              </a:ext>
            </a:extLst>
          </p:cNvPr>
          <p:cNvSpPr>
            <a:spLocks noGrp="1"/>
          </p:cNvSpPr>
          <p:nvPr>
            <p:ph idx="1"/>
          </p:nvPr>
        </p:nvSpPr>
        <p:spPr/>
        <p:txBody>
          <a:bodyPr>
            <a:normAutofit lnSpcReduction="10000"/>
          </a:bodyPr>
          <a:lstStyle/>
          <a:p>
            <a:r>
              <a:rPr lang="en-US" dirty="0"/>
              <a:t>The visualizations presented clearly shows the airports that need to be avoided for travel during that time period. E.g. Chicago in January</a:t>
            </a:r>
          </a:p>
          <a:p>
            <a:endParaRPr lang="en-US" dirty="0"/>
          </a:p>
          <a:p>
            <a:r>
              <a:rPr lang="en-US" dirty="0"/>
              <a:t>These clearly shows the airlines that are lagging in terms of punctuality and their respective reasons for delays. E.g. American airlines in January.</a:t>
            </a:r>
          </a:p>
          <a:p>
            <a:endParaRPr lang="en-US" dirty="0"/>
          </a:p>
          <a:p>
            <a:r>
              <a:rPr lang="en-US" dirty="0"/>
              <a:t>These visualizations were a deep dive on a limited data to prove our concept, we can change the time period for any period analysis in a future work.</a:t>
            </a:r>
          </a:p>
          <a:p>
            <a:endParaRPr lang="en-US" dirty="0"/>
          </a:p>
          <a:p>
            <a:endParaRPr lang="en-US" dirty="0"/>
          </a:p>
        </p:txBody>
      </p:sp>
    </p:spTree>
    <p:extLst>
      <p:ext uri="{BB962C8B-B14F-4D97-AF65-F5344CB8AC3E}">
        <p14:creationId xmlns:p14="http://schemas.microsoft.com/office/powerpoint/2010/main" val="20352028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p:txBody>
          <a:bodyPr/>
          <a:lstStyle/>
          <a:p>
            <a:r>
              <a:rPr lang="en-US" dirty="0"/>
              <a:t>Insight</a:t>
            </a:r>
          </a:p>
        </p:txBody>
      </p:sp>
      <p:sp>
        <p:nvSpPr>
          <p:cNvPr id="3" name="Content Placeholder 2">
            <a:extLst>
              <a:ext uri="{FF2B5EF4-FFF2-40B4-BE49-F238E27FC236}">
                <a16:creationId xmlns:a16="http://schemas.microsoft.com/office/drawing/2014/main" id="{94747F63-187D-41B6-9326-E38CB280DBF7}"/>
              </a:ext>
            </a:extLst>
          </p:cNvPr>
          <p:cNvSpPr>
            <a:spLocks noGrp="1"/>
          </p:cNvSpPr>
          <p:nvPr>
            <p:ph idx="1"/>
          </p:nvPr>
        </p:nvSpPr>
        <p:spPr/>
        <p:txBody>
          <a:bodyPr>
            <a:normAutofit lnSpcReduction="10000"/>
          </a:bodyPr>
          <a:lstStyle/>
          <a:p>
            <a:r>
              <a:rPr lang="en-US" dirty="0"/>
              <a:t>The visualizations presented clearly shows the airports that need to be avoided for travel during that time period. E.g. Chicago in January</a:t>
            </a:r>
          </a:p>
          <a:p>
            <a:endParaRPr lang="en-US" dirty="0"/>
          </a:p>
          <a:p>
            <a:r>
              <a:rPr lang="en-US" dirty="0"/>
              <a:t>These clearly shows the airlines that are lagging in terms of punctuality and their respective reasons for delays. E.g. American airlines in January.</a:t>
            </a:r>
          </a:p>
          <a:p>
            <a:endParaRPr lang="en-US" dirty="0"/>
          </a:p>
          <a:p>
            <a:r>
              <a:rPr lang="en-US" dirty="0"/>
              <a:t>These visualizations were a deep dive on a limited data to prove our concept, we can change the time period for any period analysis in a future work.</a:t>
            </a:r>
          </a:p>
          <a:p>
            <a:endParaRPr lang="en-US" dirty="0"/>
          </a:p>
          <a:p>
            <a:endParaRPr lang="en-US" dirty="0"/>
          </a:p>
        </p:txBody>
      </p:sp>
    </p:spTree>
    <p:extLst>
      <p:ext uri="{BB962C8B-B14F-4D97-AF65-F5344CB8AC3E}">
        <p14:creationId xmlns:p14="http://schemas.microsoft.com/office/powerpoint/2010/main" val="13486485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AFE224A-947E-49DD-8556-0AF61919895B}"/>
              </a:ext>
            </a:extLst>
          </p:cNvPr>
          <p:cNvSpPr>
            <a:spLocks noGrp="1"/>
          </p:cNvSpPr>
          <p:nvPr>
            <p:ph idx="1"/>
          </p:nvPr>
        </p:nvSpPr>
        <p:spPr/>
        <p:txBody>
          <a:bodyPr/>
          <a:lstStyle/>
          <a:p>
            <a:endParaRPr lang="en-US" dirty="0"/>
          </a:p>
          <a:p>
            <a:r>
              <a:rPr lang="en-US" dirty="0"/>
              <a:t>We want to make our visualizations more interactive, that will allow users to select airports or airlines and time periods to analyze.</a:t>
            </a:r>
          </a:p>
          <a:p>
            <a:endParaRPr lang="en-US" dirty="0"/>
          </a:p>
          <a:p>
            <a:r>
              <a:rPr lang="en-US" dirty="0"/>
              <a:t>A visualization where if you enter boarding and destination airports,  it will provide best airlines based on punctuality analysis. (requires algorithms)</a:t>
            </a:r>
          </a:p>
        </p:txBody>
      </p:sp>
    </p:spTree>
    <p:extLst>
      <p:ext uri="{BB962C8B-B14F-4D97-AF65-F5344CB8AC3E}">
        <p14:creationId xmlns:p14="http://schemas.microsoft.com/office/powerpoint/2010/main" val="1838094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AFE224A-947E-49DD-8556-0AF61919895B}"/>
              </a:ext>
            </a:extLst>
          </p:cNvPr>
          <p:cNvSpPr>
            <a:spLocks noGrp="1"/>
          </p:cNvSpPr>
          <p:nvPr>
            <p:ph idx="1"/>
          </p:nvPr>
        </p:nvSpPr>
        <p:spPr/>
        <p:txBody>
          <a:bodyPr/>
          <a:lstStyle/>
          <a:p>
            <a:endParaRPr lang="en-US" dirty="0"/>
          </a:p>
          <a:p>
            <a:r>
              <a:rPr lang="en-US" dirty="0"/>
              <a:t>We want to make our visualizations more interactive, that will allow users to select airports or airlines and time periods to analyze.</a:t>
            </a:r>
          </a:p>
          <a:p>
            <a:endParaRPr lang="en-US" dirty="0"/>
          </a:p>
          <a:p>
            <a:r>
              <a:rPr lang="en-US" dirty="0"/>
              <a:t>A visualization where if you enter boarding and destination airports,  it will provide best airlines based on punctuality analysis. (requires algorithms)</a:t>
            </a:r>
          </a:p>
        </p:txBody>
      </p:sp>
    </p:spTree>
    <p:extLst>
      <p:ext uri="{BB962C8B-B14F-4D97-AF65-F5344CB8AC3E}">
        <p14:creationId xmlns:p14="http://schemas.microsoft.com/office/powerpoint/2010/main" val="6980661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9B59-0EC3-46C8-9043-61220EA44262}"/>
              </a:ext>
            </a:extLst>
          </p:cNvPr>
          <p:cNvSpPr>
            <a:spLocks noGrp="1"/>
          </p:cNvSpPr>
          <p:nvPr>
            <p:ph idx="4294967295"/>
          </p:nvPr>
        </p:nvSpPr>
        <p:spPr>
          <a:xfrm>
            <a:off x="0" y="1825625"/>
            <a:ext cx="3797300" cy="4351338"/>
          </a:xfrm>
        </p:spPr>
        <p:txBody>
          <a:bodyPr>
            <a:normAutofit/>
          </a:bodyPr>
          <a:lstStyle/>
          <a:p>
            <a:r>
              <a:rPr lang="en-US" sz="2000" dirty="0"/>
              <a:t>In 2010, passengers lost as much as $16.7 billion due to schedule buffer, delayed flights, flight cancellations and missed connections. </a:t>
            </a:r>
            <a:r>
              <a:rPr lang="en-US" sz="2000" dirty="0">
                <a:hlinkClick r:id="rId2" action="ppaction://hlinksldjump"/>
              </a:rPr>
              <a:t>[2]</a:t>
            </a:r>
            <a:endParaRPr lang="en-US" sz="2000" dirty="0"/>
          </a:p>
          <a:p>
            <a:endParaRPr lang="en-US" sz="2000" dirty="0"/>
          </a:p>
          <a:p>
            <a:r>
              <a:rPr lang="en-US" sz="2000" dirty="0"/>
              <a:t>According to a research an average Briton wastes 16 days of their holiday time waiting for their flight to take off. </a:t>
            </a:r>
            <a:r>
              <a:rPr lang="en-US" sz="2000" dirty="0">
                <a:hlinkClick r:id="rId2" action="ppaction://hlinksldjump"/>
              </a:rPr>
              <a:t>[3]</a:t>
            </a:r>
            <a:r>
              <a:rPr lang="en-US" sz="2000" dirty="0"/>
              <a:t>	</a:t>
            </a:r>
          </a:p>
          <a:p>
            <a:endParaRPr lang="en-US" sz="2000" dirty="0"/>
          </a:p>
          <a:p>
            <a:endParaRPr lang="en-US" sz="2000" dirty="0"/>
          </a:p>
        </p:txBody>
      </p:sp>
      <p:pic>
        <p:nvPicPr>
          <p:cNvPr id="4" name="Picture 3">
            <a:extLst>
              <a:ext uri="{FF2B5EF4-FFF2-40B4-BE49-F238E27FC236}">
                <a16:creationId xmlns:a16="http://schemas.microsoft.com/office/drawing/2014/main" id="{CD88D15B-9788-4335-907C-EC8FFB6E8EB5}"/>
              </a:ext>
            </a:extLst>
          </p:cNvPr>
          <p:cNvPicPr>
            <a:picLocks noChangeAspect="1"/>
          </p:cNvPicPr>
          <p:nvPr/>
        </p:nvPicPr>
        <p:blipFill rotWithShape="1">
          <a:blip r:embed="rId3"/>
          <a:srcRect l="7728"/>
          <a:stretch/>
        </p:blipFill>
        <p:spPr>
          <a:xfrm>
            <a:off x="5120640" y="1904281"/>
            <a:ext cx="6233160" cy="4272681"/>
          </a:xfrm>
          <a:prstGeom prst="rect">
            <a:avLst/>
          </a:prstGeom>
        </p:spPr>
      </p:pic>
    </p:spTree>
    <p:extLst>
      <p:ext uri="{BB962C8B-B14F-4D97-AF65-F5344CB8AC3E}">
        <p14:creationId xmlns:p14="http://schemas.microsoft.com/office/powerpoint/2010/main" val="3814858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6CEB-8222-4660-B66A-DFA2212BCEA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84EB1ED-BE34-414A-BBB6-1EB858E56703}"/>
              </a:ext>
            </a:extLst>
          </p:cNvPr>
          <p:cNvSpPr>
            <a:spLocks noGrp="1"/>
          </p:cNvSpPr>
          <p:nvPr>
            <p:ph idx="1"/>
          </p:nvPr>
        </p:nvSpPr>
        <p:spPr/>
        <p:txBody>
          <a:bodyPr/>
          <a:lstStyle/>
          <a:p>
            <a:r>
              <a:rPr lang="en-US" sz="1400" dirty="0"/>
              <a:t>IATA Forecast Predicts 8.2 billion Air Travelers in 2037 </a:t>
            </a:r>
            <a:r>
              <a:rPr lang="en-US" sz="1400" dirty="0">
                <a:hlinkClick r:id="rId2"/>
              </a:rPr>
              <a:t>https://www.iata.org/pressroom/pr/Pages/2018-10-24-02.aspx</a:t>
            </a:r>
            <a:r>
              <a:rPr lang="en-US" sz="1400" dirty="0"/>
              <a:t> </a:t>
            </a:r>
            <a:r>
              <a:rPr lang="en-US" sz="1400" dirty="0">
                <a:hlinkClick r:id="rId3" action="ppaction://hlinksldjump"/>
              </a:rPr>
              <a:t>[1]</a:t>
            </a:r>
            <a:endParaRPr lang="en-US" sz="1400" dirty="0"/>
          </a:p>
          <a:p>
            <a:r>
              <a:rPr lang="en-US" sz="1400" dirty="0"/>
              <a:t>Annual U.S. Impact of Flight Delays (NEXTOR report) </a:t>
            </a:r>
            <a:r>
              <a:rPr lang="en-US" sz="1400" dirty="0">
                <a:hlinkClick r:id="rId4"/>
              </a:rPr>
              <a:t>http://airlines.org/data/annual-u-s-impact-of-flight-delays-nextor-report/</a:t>
            </a:r>
            <a:r>
              <a:rPr lang="en-US" sz="1400" dirty="0"/>
              <a:t> </a:t>
            </a:r>
            <a:r>
              <a:rPr lang="en-US" sz="1400" dirty="0">
                <a:hlinkClick r:id="rId5" action="ppaction://hlinksldjump"/>
              </a:rPr>
              <a:t>[2]</a:t>
            </a:r>
            <a:endParaRPr lang="en-US" sz="1400" dirty="0"/>
          </a:p>
          <a:p>
            <a:r>
              <a:rPr lang="en-US" sz="1400" dirty="0"/>
              <a:t>Holidaymakers 'waste 16 days waiting in airports over lifetime </a:t>
            </a:r>
            <a:r>
              <a:rPr lang="en-US" sz="1400" dirty="0">
                <a:hlinkClick r:id="rId6"/>
              </a:rPr>
              <a:t>https://www.telegraph.co.uk/travel/travelnews/7546209/Holidaymakers-waste-16-days-waiting-in-airports-over-lifetime.html </a:t>
            </a:r>
            <a:r>
              <a:rPr lang="en-US" sz="1400" dirty="0">
                <a:hlinkClick r:id="rId5" action="ppaction://hlinksldjump"/>
              </a:rPr>
              <a:t>[3]</a:t>
            </a:r>
            <a:endParaRPr lang="en-US" sz="1400" dirty="0"/>
          </a:p>
          <a:p>
            <a:r>
              <a:rPr lang="en-US" sz="1400" dirty="0"/>
              <a:t>FlightAware </a:t>
            </a:r>
            <a:r>
              <a:rPr lang="en-US" sz="1400" dirty="0" err="1"/>
              <a:t>MiseryMap</a:t>
            </a:r>
            <a:r>
              <a:rPr lang="en-US" sz="1400" dirty="0"/>
              <a:t> </a:t>
            </a:r>
            <a:r>
              <a:rPr lang="en-US" sz="1400" dirty="0">
                <a:hlinkClick r:id="rId7"/>
              </a:rPr>
              <a:t>https://flightaware.com/miserymap/</a:t>
            </a:r>
            <a:r>
              <a:rPr lang="en-US" sz="1400" dirty="0"/>
              <a:t> </a:t>
            </a:r>
            <a:r>
              <a:rPr lang="en-US" sz="1400" dirty="0">
                <a:hlinkClick r:id="rId8" action="ppaction://hlinksldjump"/>
              </a:rPr>
              <a:t>[4]</a:t>
            </a:r>
            <a:endParaRPr lang="en-US" sz="1400" dirty="0"/>
          </a:p>
          <a:p>
            <a:r>
              <a:rPr lang="en-US" sz="1400" dirty="0"/>
              <a:t>Flight </a:t>
            </a:r>
            <a:r>
              <a:rPr lang="en-US" sz="1400" dirty="0" smtClean="0"/>
              <a:t>Delay </a:t>
            </a:r>
            <a:r>
              <a:rPr lang="en-US" sz="1400" dirty="0"/>
              <a:t>Information - Air Traffic Control System Command </a:t>
            </a:r>
            <a:r>
              <a:rPr lang="en-US" sz="1400" dirty="0" smtClean="0"/>
              <a:t>Center</a:t>
            </a:r>
          </a:p>
          <a:p>
            <a:r>
              <a:rPr lang="en-US" sz="1400" dirty="0" err="1" smtClean="0"/>
              <a:t>Transtats</a:t>
            </a:r>
            <a:r>
              <a:rPr lang="en-US" sz="1400" dirty="0" smtClean="0"/>
              <a:t> </a:t>
            </a:r>
            <a:r>
              <a:rPr lang="en-US" sz="1400" dirty="0">
                <a:hlinkClick r:id="rId9"/>
              </a:rPr>
              <a:t>https://</a:t>
            </a:r>
            <a:r>
              <a:rPr lang="en-US" sz="1400" dirty="0" smtClean="0">
                <a:hlinkClick r:id="rId9"/>
              </a:rPr>
              <a:t>www.transtats.bts.gov/Tables.asp?DB_ID=120&amp;DB_Name=Airline%20On-Time%20Performance%20Data&amp;DB_Short_Name=On-Time</a:t>
            </a:r>
            <a:r>
              <a:rPr lang="en-US" sz="1400" dirty="0" smtClean="0"/>
              <a:t> </a:t>
            </a:r>
            <a:endParaRPr lang="en-US" sz="1400" dirty="0"/>
          </a:p>
          <a:p>
            <a:endParaRPr lang="en-US" sz="1400" dirty="0"/>
          </a:p>
        </p:txBody>
      </p:sp>
    </p:spTree>
    <p:extLst>
      <p:ext uri="{BB962C8B-B14F-4D97-AF65-F5344CB8AC3E}">
        <p14:creationId xmlns:p14="http://schemas.microsoft.com/office/powerpoint/2010/main" val="39986839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3821405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7665336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14490392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3091770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28631805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1340</Words>
  <Application>Microsoft Office PowerPoint</Application>
  <PresentationFormat>Widescreen</PresentationFormat>
  <Paragraphs>123</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Mangal</vt:lpstr>
      <vt:lpstr>Times New Roman</vt:lpstr>
      <vt:lpstr>Office Theme</vt:lpstr>
      <vt:lpstr>Airlines and Airports Punctuality Performance Analysis</vt:lpstr>
      <vt:lpstr>Why is this important?</vt:lpstr>
      <vt:lpstr>Why is this important?</vt:lpstr>
      <vt:lpstr>PowerPoint Presentation</vt:lpstr>
      <vt:lpstr>PowerPoint Presentation</vt:lpstr>
      <vt:lpstr>PowerPoint Presentation</vt:lpstr>
      <vt:lpstr>Existing analysis and visualizations</vt:lpstr>
      <vt:lpstr>Existing analysis and visualizations</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Are these visualizations enough?</vt:lpstr>
      <vt:lpstr>Objectives</vt:lpstr>
      <vt:lpstr>Objectives</vt:lpstr>
      <vt:lpstr>Dataset</vt:lpstr>
      <vt:lpstr>Dataset[6]</vt:lpstr>
      <vt:lpstr>Top 20 delayed flights </vt:lpstr>
      <vt:lpstr>On time vs delayed ratio of flights per airline</vt:lpstr>
      <vt:lpstr>Flight delay reason heat map</vt:lpstr>
      <vt:lpstr>Airline carrier delays proportion</vt:lpstr>
      <vt:lpstr>Southwest delay distribution </vt:lpstr>
      <vt:lpstr>Comparing delay distribution of US Airways &amp; Republic Airways</vt:lpstr>
      <vt:lpstr>Top 10 Busiest airports and their delays</vt:lpstr>
      <vt:lpstr>Distribution of delays by carrier</vt:lpstr>
      <vt:lpstr>Comparing airline, arrival delay, distance and scheduled time using pair-plot</vt:lpstr>
      <vt:lpstr>PowerPoint Presentation</vt:lpstr>
      <vt:lpstr>PowerPoint Presentation</vt:lpstr>
      <vt:lpstr>Calculating cancellation, diversion rate and flight percentage for each airline carrier</vt:lpstr>
      <vt:lpstr>Taxi-in vs taxi-out in stacked bar chart for every airline</vt:lpstr>
      <vt:lpstr>Arrival vs departure delay for every airline</vt:lpstr>
      <vt:lpstr>Week by cancellation</vt:lpstr>
      <vt:lpstr>Choropleth for cancelled flights</vt:lpstr>
      <vt:lpstr>Choropleth for diverted flights</vt:lpstr>
      <vt:lpstr>Choropleth for delayed flights</vt:lpstr>
      <vt:lpstr>Insight</vt:lpstr>
      <vt:lpstr>Insight</vt:lpstr>
      <vt:lpstr>Future work</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and Airports Punctuality Performance Analysis</dc:title>
  <dc:creator>Lovely</dc:creator>
  <cp:lastModifiedBy>Siddamsettiwar, Parag V</cp:lastModifiedBy>
  <cp:revision>37</cp:revision>
  <dcterms:created xsi:type="dcterms:W3CDTF">2019-07-26T02:16:10Z</dcterms:created>
  <dcterms:modified xsi:type="dcterms:W3CDTF">2019-07-26T20:07:03Z</dcterms:modified>
</cp:coreProperties>
</file>